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8.bin" ContentType="application/vnd.openxmlformats-officedocument.oleObject"/>
  <Override PartName="/ppt/notesSlides/notesSlide4.xml" ContentType="application/vnd.openxmlformats-officedocument.presentationml.notesSlide+xml"/>
  <Override PartName="/ppt/embeddings/oleObject9.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7"/>
  </p:notesMasterIdLst>
  <p:handoutMasterIdLst>
    <p:handoutMasterId r:id="rId58"/>
  </p:handoutMasterIdLst>
  <p:sldIdLst>
    <p:sldId id="257" r:id="rId2"/>
    <p:sldId id="258" r:id="rId3"/>
    <p:sldId id="259" r:id="rId4"/>
    <p:sldId id="260" r:id="rId5"/>
    <p:sldId id="261" r:id="rId6"/>
    <p:sldId id="262"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320" r:id="rId28"/>
    <p:sldId id="321" r:id="rId29"/>
    <p:sldId id="322" r:id="rId30"/>
    <p:sldId id="323" r:id="rId31"/>
    <p:sldId id="318" r:id="rId32"/>
    <p:sldId id="319"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30" d="100"/>
          <a:sy n="130" d="100"/>
        </p:scale>
        <p:origin x="-1648" y="-2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400BAF-3EA6-454E-9413-9DC87C045C65}" type="datetimeFigureOut">
              <a:rPr lang="en-US" smtClean="0"/>
              <a:t>03/11/16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74401E-B3CA-A242-8CE7-5786640BDCBA}" type="slidenum">
              <a:rPr lang="en-US" smtClean="0"/>
              <a:t>‹#›</a:t>
            </a:fld>
            <a:endParaRPr lang="en-US"/>
          </a:p>
        </p:txBody>
      </p:sp>
    </p:spTree>
    <p:extLst>
      <p:ext uri="{BB962C8B-B14F-4D97-AF65-F5344CB8AC3E}">
        <p14:creationId xmlns:p14="http://schemas.microsoft.com/office/powerpoint/2010/main" val="8161328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4077A-2A53-5E4F-A948-EF36275980EC}" type="datetimeFigureOut">
              <a:rPr lang="en-US" smtClean="0"/>
              <a:t>03/11/16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260237-65E6-CB4A-ACFB-27E3E4173453}" type="slidenum">
              <a:rPr lang="en-US" smtClean="0"/>
              <a:t>‹#›</a:t>
            </a:fld>
            <a:endParaRPr lang="en-US"/>
          </a:p>
        </p:txBody>
      </p:sp>
    </p:spTree>
    <p:extLst>
      <p:ext uri="{BB962C8B-B14F-4D97-AF65-F5344CB8AC3E}">
        <p14:creationId xmlns:p14="http://schemas.microsoft.com/office/powerpoint/2010/main" val="10582946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63CE42-C7F8-C14A-9696-6A625966D03D}" type="slidenum">
              <a:rPr lang="en-US" sz="1200"/>
              <a:pPr eaLnBrk="1" hangingPunct="1"/>
              <a:t>27</a:t>
            </a:fld>
            <a:endParaRPr lang="en-US" sz="1200"/>
          </a:p>
        </p:txBody>
      </p:sp>
      <p:sp>
        <p:nvSpPr>
          <p:cNvPr id="37890"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B3A82F-47D5-CF4C-9B45-FBBF091F85BA}" type="slidenum">
              <a:rPr lang="en-US" sz="1200"/>
              <a:pPr eaLnBrk="1" hangingPunct="1"/>
              <a:t>28</a:t>
            </a:fld>
            <a:endParaRPr lang="en-US" sz="1200"/>
          </a:p>
        </p:txBody>
      </p:sp>
      <p:sp>
        <p:nvSpPr>
          <p:cNvPr id="39938"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In the superconducting RF world, a significant amount of effort is expended in trying to produce high RRR Niobium. In general, high RRR materials have better thermal conductivities and this allows for more efficient heat transfer from the inside of the cavity to the helium coolant.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D191C4-38C4-3641-BD31-E7935A21615A}" type="slidenum">
              <a:rPr lang="en-US" sz="1200"/>
              <a:pPr eaLnBrk="1" hangingPunct="1"/>
              <a:t>29</a:t>
            </a:fld>
            <a:endParaRPr lang="en-US" sz="1200"/>
          </a:p>
        </p:txBody>
      </p:sp>
      <p:sp>
        <p:nvSpPr>
          <p:cNvPr id="41986"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7A1192A-4B1D-5C46-87DC-410852709B29}" type="slidenum">
              <a:rPr lang="en-US" sz="1200"/>
              <a:pPr eaLnBrk="1" hangingPunct="1"/>
              <a:t>30</a:t>
            </a:fld>
            <a:endParaRPr lang="en-US" sz="1200"/>
          </a:p>
        </p:txBody>
      </p:sp>
      <p:sp>
        <p:nvSpPr>
          <p:cNvPr id="44034"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635530-C3CB-1E48-9E0A-9F4E9FE62484}" type="slidenum">
              <a:rPr lang="en-US" sz="1200"/>
              <a:pPr eaLnBrk="1" hangingPunct="1"/>
              <a:t>31</a:t>
            </a:fld>
            <a:endParaRPr lang="en-US" sz="1200"/>
          </a:p>
        </p:txBody>
      </p:sp>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1"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B1FD36-DAAF-0E42-AEB4-17A7C79914AA}" type="slidenum">
              <a:rPr lang="en-US" sz="1200"/>
              <a:pPr eaLnBrk="1" hangingPunct="1"/>
              <a:t>32</a:t>
            </a:fld>
            <a:endParaRPr lang="en-US" sz="1200"/>
          </a:p>
        </p:txBody>
      </p:sp>
      <p:sp>
        <p:nvSpPr>
          <p:cNvPr id="911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7"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1993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dirty="0">
              <a:solidFill>
                <a:srgbClr val="0094CA"/>
              </a:solidFill>
              <a:latin typeface="Calibri"/>
            </a:endParaRPr>
          </a:p>
        </p:txBody>
      </p:sp>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8" name="Bildobjekt 5"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4008" y="319530"/>
            <a:ext cx="1370480" cy="733206"/>
          </a:xfrm>
          <a:prstGeom prst="rect">
            <a:avLst/>
          </a:prstGeom>
        </p:spPr>
      </p:pic>
      <p:pic>
        <p:nvPicPr>
          <p:cNvPr id="9" name="Picture 10"/>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5376" y="274638"/>
            <a:ext cx="964885" cy="96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597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dirty="0">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9"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04662" y="260648"/>
            <a:ext cx="1359826" cy="727507"/>
          </a:xfrm>
          <a:prstGeom prst="rect">
            <a:avLst/>
          </a:prstGeom>
        </p:spPr>
      </p:pic>
      <p:pic>
        <p:nvPicPr>
          <p:cNvPr id="10" name="Picture 10"/>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200" y="260648"/>
            <a:ext cx="944061" cy="94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958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dirty="0">
              <a:solidFill>
                <a:srgbClr val="0094CA"/>
              </a:solidFill>
              <a:latin typeface="Calibri"/>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200" y="191883"/>
            <a:ext cx="944061" cy="94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0713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4" name="Picture 6" descr="FRIB_ppt_to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RIB_ppt_to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669925" y="1320800"/>
            <a:ext cx="7864475" cy="3413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eaLnBrk="0" hangingPunct="0">
              <a:lnSpc>
                <a:spcPct val="90000"/>
              </a:lnSpc>
              <a:defRPr/>
            </a:pPr>
            <a:endParaRPr lang="en-US" dirty="0">
              <a:latin typeface="Helvetica" pitchFamily="-65" charset="0"/>
              <a:ea typeface="Arial" pitchFamily="-65" charset="0"/>
              <a:cs typeface="Arial" pitchFamily="-65" charset="0"/>
            </a:endParaRPr>
          </a:p>
        </p:txBody>
      </p:sp>
      <p:sp>
        <p:nvSpPr>
          <p:cNvPr id="7" name="Rectangle 6"/>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416" tIns="45708" rIns="91416" bIns="45708">
            <a:spAutoFit/>
          </a:bodyPr>
          <a:lstStyle/>
          <a:p>
            <a:pPr>
              <a:defRPr/>
            </a:pPr>
            <a:endParaRPr lang="en-US">
              <a:latin typeface="Arial" pitchFamily="-65" charset="0"/>
              <a:ea typeface="Arial" pitchFamily="-65" charset="0"/>
              <a:cs typeface="Arial" pitchFamily="-65" charset="0"/>
            </a:endParaRPr>
          </a:p>
        </p:txBody>
      </p:sp>
      <p:sp>
        <p:nvSpPr>
          <p:cNvPr id="3" name="Content Placeholder 2"/>
          <p:cNvSpPr>
            <a:spLocks noGrp="1"/>
          </p:cNvSpPr>
          <p:nvPr>
            <p:ph idx="1"/>
          </p:nvPr>
        </p:nvSpPr>
        <p:spPr>
          <a:xfrm>
            <a:off x="76200" y="1067100"/>
            <a:ext cx="8990922" cy="50274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a:xfrm>
            <a:off x="76200" y="0"/>
            <a:ext cx="8991600" cy="1003300"/>
          </a:xfrm>
        </p:spPr>
        <p:txBody>
          <a:bodyPr anchor="ctr"/>
          <a:lstStyle/>
          <a:p>
            <a:r>
              <a:rPr lang="en-US" smtClean="0"/>
              <a:t>Click to edit Master title style</a:t>
            </a:r>
            <a:endParaRPr lang="en-US" dirty="0"/>
          </a:p>
        </p:txBody>
      </p:sp>
      <p:sp>
        <p:nvSpPr>
          <p:cNvPr id="8" name="Footer Placeholder 10"/>
          <p:cNvSpPr>
            <a:spLocks noGrp="1"/>
          </p:cNvSpPr>
          <p:nvPr>
            <p:ph type="ftr" sz="quarter" idx="10"/>
          </p:nvPr>
        </p:nvSpPr>
        <p:spPr/>
        <p:txBody>
          <a:bodyPr/>
          <a:lstStyle>
            <a:lvl1pPr algn="r" rtl="0" eaLnBrk="0" fontAlgn="base" hangingPunct="0">
              <a:lnSpc>
                <a:spcPct val="90000"/>
              </a:lnSpc>
              <a:spcBef>
                <a:spcPct val="0"/>
              </a:spcBef>
              <a:spcAft>
                <a:spcPct val="0"/>
              </a:spcAft>
              <a:defRPr lang="fr-FR" sz="1000" kern="1200">
                <a:solidFill>
                  <a:srgbClr val="064308"/>
                </a:solidFill>
                <a:latin typeface="Arial" pitchFamily="34" charset="0"/>
                <a:ea typeface="+mn-ea"/>
                <a:cs typeface="Arial" pitchFamily="34" charset="0"/>
              </a:defRPr>
            </a:lvl1pPr>
          </a:lstStyle>
          <a:p>
            <a:pPr>
              <a:defRPr/>
            </a:pPr>
            <a:r>
              <a:rPr lang="en-US" smtClean="0"/>
              <a:t>J. G. Weisend II </a:t>
            </a:r>
            <a:endParaRPr lang="en-US" dirty="0"/>
          </a:p>
        </p:txBody>
      </p:sp>
      <p:sp>
        <p:nvSpPr>
          <p:cNvPr id="10" name="Slide Number Placeholder 4"/>
          <p:cNvSpPr>
            <a:spLocks noGrp="1"/>
          </p:cNvSpPr>
          <p:nvPr>
            <p:ph type="sldNum" sz="quarter" idx="11"/>
          </p:nvPr>
        </p:nvSpPr>
        <p:spPr/>
        <p:txBody>
          <a:bodyPr/>
          <a:lstStyle>
            <a:lvl1pPr>
              <a:defRPr/>
            </a:lvl1pPr>
          </a:lstStyle>
          <a:p>
            <a:pPr>
              <a:defRPr/>
            </a:pPr>
            <a:r>
              <a:rPr lang="en-US"/>
              <a:t>Slide </a:t>
            </a:r>
            <a:fld id="{FFA53C56-90D2-5846-89CA-1A912A5926A2}" type="slidenum">
              <a:rPr lang="en-US"/>
              <a:pPr>
                <a:defRPr/>
              </a:pPr>
              <a:t>‹#›</a:t>
            </a:fld>
            <a:endParaRPr lang="en-US"/>
          </a:p>
        </p:txBody>
      </p:sp>
      <p:sp>
        <p:nvSpPr>
          <p:cNvPr id="11" name="Date Placeholder 3"/>
          <p:cNvSpPr>
            <a:spLocks noGrp="1"/>
          </p:cNvSpPr>
          <p:nvPr>
            <p:ph type="dt" sz="half" idx="12"/>
          </p:nvPr>
        </p:nvSpPr>
        <p:spPr/>
        <p:txBody>
          <a:bodyPr/>
          <a:lstStyle>
            <a:lvl1pPr algn="r" rtl="0" eaLnBrk="0" fontAlgn="base" hangingPunct="0">
              <a:lnSpc>
                <a:spcPct val="90000"/>
              </a:lnSpc>
              <a:spcBef>
                <a:spcPct val="0"/>
              </a:spcBef>
              <a:spcAft>
                <a:spcPct val="0"/>
              </a:spcAft>
              <a:defRPr lang="en-US" sz="1000" kern="1200">
                <a:solidFill>
                  <a:srgbClr val="064308"/>
                </a:solidFill>
                <a:latin typeface="Arial" pitchFamily="34" charset="0"/>
                <a:ea typeface="+mn-ea"/>
                <a:cs typeface="Arial" pitchFamily="34" charset="0"/>
              </a:defRPr>
            </a:lvl1pPr>
          </a:lstStyle>
          <a:p>
            <a:pPr>
              <a:defRPr/>
            </a:pPr>
            <a:r>
              <a:rPr lang="en-US" smtClean="0"/>
              <a:t>January 2017</a:t>
            </a:r>
            <a:endParaRPr/>
          </a:p>
        </p:txBody>
      </p:sp>
    </p:spTree>
    <p:extLst>
      <p:ext uri="{BB962C8B-B14F-4D97-AF65-F5344CB8AC3E}">
        <p14:creationId xmlns:p14="http://schemas.microsoft.com/office/powerpoint/2010/main" val="2068022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sv-SE"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51115BC-487E-4422-894C-CB7CD3E79223}" type="slidenum">
              <a:rPr lang="sv-SE" smtClean="0">
                <a:solidFill>
                  <a:prstClr val="black">
                    <a:tint val="75000"/>
                  </a:prstClr>
                </a:solidFill>
                <a:latin typeface="Calibri"/>
              </a:rPr>
              <a:pPr defTabSz="914400"/>
              <a:t>‹#›</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306318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8.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2.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3.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4.wmf"/><Relationship Id="rId5" Type="http://schemas.openxmlformats.org/officeDocument/2006/relationships/oleObject" Target="../embeddings/oleObject6.bin"/><Relationship Id="rId6" Type="http://schemas.openxmlformats.org/officeDocument/2006/relationships/image" Target="../media/image15.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7.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8.bin"/><Relationship Id="rId5" Type="http://schemas.openxmlformats.org/officeDocument/2006/relationships/image" Target="../media/image18.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9.bin"/><Relationship Id="rId5" Type="http://schemas.openxmlformats.org/officeDocument/2006/relationships/image" Target="../media/image19.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0.bin"/><Relationship Id="rId5" Type="http://schemas.openxmlformats.org/officeDocument/2006/relationships/image" Target="../media/image20.pn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oleObject" Target="../embeddings/oleObject11.bin"/><Relationship Id="rId5" Type="http://schemas.openxmlformats.org/officeDocument/2006/relationships/image" Target="../media/image28.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30.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tess.com/software.htm" TargetMode="External"/><Relationship Id="rId3" Type="http://schemas.openxmlformats.org/officeDocument/2006/relationships/hyperlink" Target="http://www.eckelsengineering.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sv-SE" sz="4000" dirty="0" err="1" smtClean="0">
                <a:solidFill>
                  <a:srgbClr val="FFFFFF"/>
                </a:solidFill>
              </a:rPr>
              <a:t>Cryogenic</a:t>
            </a:r>
            <a:r>
              <a:rPr lang="sv-SE" sz="4000" dirty="0" smtClean="0">
                <a:solidFill>
                  <a:srgbClr val="FFFFFF"/>
                </a:solidFill>
              </a:rPr>
              <a:t> </a:t>
            </a:r>
            <a:r>
              <a:rPr lang="sv-SE" sz="4000" dirty="0" err="1" smtClean="0">
                <a:solidFill>
                  <a:srgbClr val="FFFFFF"/>
                </a:solidFill>
              </a:rPr>
              <a:t>Properties</a:t>
            </a:r>
            <a:r>
              <a:rPr lang="sv-SE" sz="4000" dirty="0" smtClean="0">
                <a:solidFill>
                  <a:srgbClr val="FFFFFF"/>
                </a:solidFill>
              </a:rPr>
              <a:t> </a:t>
            </a:r>
            <a:r>
              <a:rPr lang="sv-SE" sz="4000" dirty="0" err="1" smtClean="0">
                <a:solidFill>
                  <a:srgbClr val="FFFFFF"/>
                </a:solidFill>
              </a:rPr>
              <a:t>of</a:t>
            </a:r>
            <a:r>
              <a:rPr lang="sv-SE" sz="4000" dirty="0" smtClean="0">
                <a:solidFill>
                  <a:srgbClr val="FFFFFF"/>
                </a:solidFill>
              </a:rPr>
              <a:t> Materials</a:t>
            </a:r>
            <a:endParaRPr lang="sv-SE" sz="4000" dirty="0">
              <a:solidFill>
                <a:srgbClr val="FFFFFF"/>
              </a:solidFill>
            </a:endParaRPr>
          </a:p>
        </p:txBody>
      </p:sp>
      <p:sp>
        <p:nvSpPr>
          <p:cNvPr id="3" name="Subtitle 2"/>
          <p:cNvSpPr>
            <a:spLocks noGrp="1"/>
          </p:cNvSpPr>
          <p:nvPr>
            <p:ph type="subTitle" idx="1"/>
          </p:nvPr>
        </p:nvSpPr>
        <p:spPr>
          <a:xfrm>
            <a:off x="1371600" y="3886200"/>
            <a:ext cx="6400800" cy="815409"/>
          </a:xfrm>
        </p:spPr>
        <p:txBody>
          <a:bodyPr>
            <a:noAutofit/>
          </a:bodyPr>
          <a:lstStyle/>
          <a:p>
            <a:r>
              <a:rPr lang="sv-SE" sz="2000" dirty="0" smtClean="0">
                <a:solidFill>
                  <a:schemeClr val="bg1"/>
                </a:solidFill>
              </a:rPr>
              <a:t>J. G. Weisend II</a:t>
            </a:r>
          </a:p>
        </p:txBody>
      </p:sp>
    </p:spTree>
    <p:extLst>
      <p:ext uri="{BB962C8B-B14F-4D97-AF65-F5344CB8AC3E}">
        <p14:creationId xmlns:p14="http://schemas.microsoft.com/office/powerpoint/2010/main" val="30397127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641" y="101046"/>
            <a:ext cx="7139136" cy="1143000"/>
          </a:xfrm>
        </p:spPr>
        <p:txBody>
          <a:bodyPr/>
          <a:lstStyle/>
          <a:p>
            <a:pPr algn="ctr"/>
            <a:r>
              <a:rPr lang="en-US" dirty="0">
                <a:ea typeface="ＭＳ Ｐゴシック" charset="0"/>
                <a:cs typeface="ＭＳ Ｐゴシック" charset="0"/>
              </a:rPr>
              <a:t>Heat Capacity </a:t>
            </a:r>
            <a:r>
              <a:rPr lang="en-US" dirty="0" smtClean="0">
                <a:ea typeface="ＭＳ Ｐゴシック" charset="0"/>
                <a:cs typeface="ＭＳ Ｐゴシック" charset="0"/>
              </a:rPr>
              <a:t>or</a:t>
            </a:r>
            <a:br>
              <a:rPr lang="en-US" dirty="0" smtClean="0">
                <a:ea typeface="ＭＳ Ｐゴシック" charset="0"/>
                <a:cs typeface="ＭＳ Ｐゴシック" charset="0"/>
              </a:rPr>
            </a:br>
            <a:r>
              <a:rPr lang="en-US" dirty="0" smtClean="0">
                <a:ea typeface="ＭＳ Ｐゴシック" charset="0"/>
                <a:cs typeface="ＭＳ Ｐゴシック" charset="0"/>
              </a:rPr>
              <a:t>Specific </a:t>
            </a:r>
            <a:r>
              <a:rPr lang="en-US" dirty="0">
                <a:ea typeface="ＭＳ Ｐゴシック" charset="0"/>
                <a:cs typeface="ＭＳ Ｐゴシック" charset="0"/>
              </a:rPr>
              <a:t>Heat of Solids</a:t>
            </a:r>
            <a:endParaRPr lang="en-US" dirty="0"/>
          </a:p>
        </p:txBody>
      </p:sp>
      <p:sp>
        <p:nvSpPr>
          <p:cNvPr id="3" name="Content Placeholder 2"/>
          <p:cNvSpPr>
            <a:spLocks noGrp="1"/>
          </p:cNvSpPr>
          <p:nvPr>
            <p:ph idx="1"/>
          </p:nvPr>
        </p:nvSpPr>
        <p:spPr/>
        <p:txBody>
          <a:bodyPr>
            <a:normAutofit fontScale="85000" lnSpcReduction="20000"/>
          </a:bodyPr>
          <a:lstStyle/>
          <a:p>
            <a:r>
              <a:rPr lang="en-US" dirty="0">
                <a:ea typeface="ＭＳ Ｐゴシック" charset="0"/>
                <a:cs typeface="ＭＳ Ｐゴシック" charset="0"/>
              </a:rPr>
              <a:t>C = </a:t>
            </a:r>
            <a:r>
              <a:rPr lang="en-US" dirty="0" err="1">
                <a:ea typeface="ＭＳ Ｐゴシック" charset="0"/>
                <a:cs typeface="ＭＳ Ｐゴシック" charset="0"/>
              </a:rPr>
              <a:t>dU</a:t>
            </a:r>
            <a:r>
              <a:rPr lang="en-US" dirty="0">
                <a:ea typeface="ＭＳ Ｐゴシック" charset="0"/>
                <a:cs typeface="ＭＳ Ｐゴシック" charset="0"/>
              </a:rPr>
              <a:t>/</a:t>
            </a:r>
            <a:r>
              <a:rPr lang="en-US" dirty="0" err="1">
                <a:ea typeface="ＭＳ Ｐゴシック" charset="0"/>
                <a:cs typeface="ＭＳ Ｐゴシック" charset="0"/>
              </a:rPr>
              <a:t>dT</a:t>
            </a:r>
            <a:r>
              <a:rPr lang="en-US" dirty="0">
                <a:ea typeface="ＭＳ Ｐゴシック" charset="0"/>
                <a:cs typeface="ＭＳ Ｐゴシック" charset="0"/>
              </a:rPr>
              <a:t>  or Q/</a:t>
            </a:r>
            <a:r>
              <a:rPr lang="en-US" dirty="0" err="1">
                <a:ea typeface="ＭＳ Ｐゴシック" charset="0"/>
                <a:cs typeface="ＭＳ Ｐゴシック" charset="0"/>
              </a:rPr>
              <a:t>mDT</a:t>
            </a:r>
            <a:endParaRPr lang="en-US" dirty="0">
              <a:ea typeface="ＭＳ Ｐゴシック" charset="0"/>
              <a:cs typeface="ＭＳ Ｐゴシック" charset="0"/>
            </a:endParaRPr>
          </a:p>
          <a:p>
            <a:r>
              <a:rPr lang="en-US" dirty="0">
                <a:ea typeface="ＭＳ Ｐゴシック" charset="0"/>
                <a:cs typeface="ＭＳ Ｐゴシック" charset="0"/>
              </a:rPr>
              <a:t>In general, at cryogenic temperatures, C decreases rapidly with decreasing temperature.</a:t>
            </a:r>
          </a:p>
          <a:p>
            <a:r>
              <a:rPr lang="en-US" dirty="0">
                <a:ea typeface="ＭＳ Ｐゴシック" charset="0"/>
                <a:cs typeface="ＭＳ Ｐゴシック" charset="0"/>
              </a:rPr>
              <a:t>This has 2 important effects:</a:t>
            </a:r>
          </a:p>
          <a:p>
            <a:pPr lvl="1"/>
            <a:r>
              <a:rPr lang="en-US" dirty="0">
                <a:ea typeface="ＭＳ Ｐゴシック" charset="0"/>
              </a:rPr>
              <a:t>Systems cool down faster as they get colder</a:t>
            </a:r>
          </a:p>
          <a:p>
            <a:pPr lvl="1"/>
            <a:r>
              <a:rPr lang="en-US" dirty="0">
                <a:ea typeface="ＭＳ Ｐゴシック" charset="0"/>
              </a:rPr>
              <a:t>At cryogenic temperatures, small heat leaks may cause large temperature rises</a:t>
            </a:r>
          </a:p>
          <a:p>
            <a:r>
              <a:rPr lang="en-US" dirty="0">
                <a:ea typeface="ＭＳ Ｐゴシック" charset="0"/>
                <a:cs typeface="ＭＳ Ｐゴシック" charset="0"/>
              </a:rPr>
              <a:t>Where is the heat stored ?</a:t>
            </a:r>
          </a:p>
          <a:p>
            <a:pPr lvl="1"/>
            <a:r>
              <a:rPr lang="en-US" dirty="0">
                <a:ea typeface="ＭＳ Ｐゴシック" charset="0"/>
              </a:rPr>
              <a:t> Lattice vibrations</a:t>
            </a:r>
          </a:p>
          <a:p>
            <a:pPr lvl="1"/>
            <a:r>
              <a:rPr lang="en-US" dirty="0">
                <a:ea typeface="ＭＳ Ｐゴシック" charset="0"/>
              </a:rPr>
              <a:t> Electrons (metals)</a:t>
            </a:r>
          </a:p>
          <a:p>
            <a:r>
              <a:rPr lang="en-US" dirty="0">
                <a:ea typeface="ＭＳ Ｐゴシック" charset="0"/>
                <a:cs typeface="ＭＳ Ｐゴシック" charset="0"/>
              </a:rPr>
              <a:t>The explanation of the temperature dependence of the specific heat of solids was an early victory for quantum mechanics</a:t>
            </a:r>
          </a:p>
          <a:p>
            <a:pPr lvl="1">
              <a:buNone/>
            </a:pPr>
            <a:r>
              <a:rPr lang="en-US" dirty="0">
                <a:ea typeface="ＭＳ Ｐゴシック" charset="0"/>
              </a:rPr>
              <a:t>	</a:t>
            </a:r>
          </a:p>
          <a:p>
            <a:pPr marL="0" indent="0">
              <a:buNone/>
            </a:pP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10</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32962677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Lattice Contribution</a:t>
            </a:r>
            <a:endParaRPr lang="en-US" dirty="0"/>
          </a:p>
        </p:txBody>
      </p:sp>
      <p:sp>
        <p:nvSpPr>
          <p:cNvPr id="3" name="Content Placeholder 2"/>
          <p:cNvSpPr>
            <a:spLocks noGrp="1"/>
          </p:cNvSpPr>
          <p:nvPr>
            <p:ph idx="1"/>
          </p:nvPr>
        </p:nvSpPr>
        <p:spPr/>
        <p:txBody>
          <a:bodyPr/>
          <a:lstStyle/>
          <a:p>
            <a:r>
              <a:rPr lang="en-US" dirty="0" err="1">
                <a:ea typeface="ＭＳ Ｐゴシック" charset="0"/>
                <a:cs typeface="ＭＳ Ｐゴシック" charset="0"/>
              </a:rPr>
              <a:t>Dulong</a:t>
            </a:r>
            <a:r>
              <a:rPr lang="en-US" dirty="0">
                <a:ea typeface="ＭＳ Ｐゴシック" charset="0"/>
                <a:cs typeface="ＭＳ Ｐゴシック" charset="0"/>
              </a:rPr>
              <a:t> Petit Law</a:t>
            </a:r>
          </a:p>
          <a:p>
            <a:r>
              <a:rPr lang="en-US" dirty="0">
                <a:ea typeface="ＭＳ Ｐゴシック" charset="0"/>
                <a:cs typeface="ＭＳ Ｐゴシック" charset="0"/>
              </a:rPr>
              <a:t>Energy stored in a 3D oscillator = 3NkT = 3RT</a:t>
            </a:r>
          </a:p>
          <a:p>
            <a:r>
              <a:rPr lang="en-US" dirty="0">
                <a:ea typeface="ＭＳ Ｐゴシック" charset="0"/>
                <a:cs typeface="ＭＳ Ｐゴシック" charset="0"/>
              </a:rPr>
              <a:t>Specific heat = 3R = constant</a:t>
            </a:r>
          </a:p>
          <a:p>
            <a:pPr lvl="1"/>
            <a:r>
              <a:rPr lang="en-US" dirty="0">
                <a:ea typeface="ＭＳ Ｐゴシック" charset="0"/>
              </a:rPr>
              <a:t>Generally OK for  T= 300 K or higher</a:t>
            </a:r>
          </a:p>
          <a:p>
            <a:pPr lvl="1"/>
            <a:r>
              <a:rPr lang="en-US" dirty="0" smtClean="0">
                <a:ea typeface="ＭＳ Ｐゴシック" charset="0"/>
              </a:rPr>
              <a:t>Doesn’</a:t>
            </a:r>
            <a:r>
              <a:rPr lang="en-US" altLang="ja-JP" dirty="0" smtClean="0">
                <a:ea typeface="ＭＳ Ｐゴシック" charset="0"/>
              </a:rPr>
              <a:t>t </a:t>
            </a:r>
            <a:r>
              <a:rPr lang="en-US" altLang="ja-JP" dirty="0">
                <a:ea typeface="ＭＳ Ｐゴシック" charset="0"/>
              </a:rPr>
              <a:t>take into account quantum mechanics</a:t>
            </a:r>
          </a:p>
          <a:p>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11</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36216999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Einstein &amp; </a:t>
            </a:r>
            <a:br>
              <a:rPr lang="en-US" dirty="0">
                <a:ea typeface="ＭＳ Ｐゴシック" charset="0"/>
                <a:cs typeface="ＭＳ Ｐゴシック" charset="0"/>
              </a:rPr>
            </a:br>
            <a:r>
              <a:rPr lang="en-US" dirty="0">
                <a:ea typeface="ＭＳ Ｐゴシック" charset="0"/>
                <a:cs typeface="ＭＳ Ｐゴシック" charset="0"/>
              </a:rPr>
              <a:t>Debye Theories</a:t>
            </a:r>
            <a:endParaRPr lang="en-US" dirty="0"/>
          </a:p>
        </p:txBody>
      </p:sp>
      <p:sp>
        <p:nvSpPr>
          <p:cNvPr id="3" name="Content Placeholder 2"/>
          <p:cNvSpPr>
            <a:spLocks noGrp="1"/>
          </p:cNvSpPr>
          <p:nvPr>
            <p:ph idx="1"/>
          </p:nvPr>
        </p:nvSpPr>
        <p:spPr/>
        <p:txBody>
          <a:bodyPr>
            <a:normAutofit lnSpcReduction="10000"/>
          </a:bodyPr>
          <a:lstStyle/>
          <a:p>
            <a:r>
              <a:rPr lang="en-US" dirty="0">
                <a:ea typeface="ＭＳ Ｐゴシック" charset="0"/>
                <a:cs typeface="ＭＳ Ｐゴシック" charset="0"/>
              </a:rPr>
              <a:t>Einstein explains that atoms  may only vibrate at quantized amplitudes. Thus:</a:t>
            </a:r>
          </a:p>
          <a:p>
            <a:endParaRPr lang="en-US" dirty="0">
              <a:ea typeface="ＭＳ Ｐゴシック" charset="0"/>
              <a:cs typeface="ＭＳ Ｐゴシック" charset="0"/>
            </a:endParaRPr>
          </a:p>
          <a:p>
            <a:endParaRPr lang="en-US" dirty="0">
              <a:ea typeface="ＭＳ Ｐゴシック" charset="0"/>
              <a:cs typeface="ＭＳ Ｐゴシック" charset="0"/>
            </a:endParaRPr>
          </a:p>
          <a:p>
            <a:endParaRPr lang="en-US" dirty="0">
              <a:ea typeface="ＭＳ Ｐゴシック" charset="0"/>
              <a:cs typeface="ＭＳ Ｐゴシック" charset="0"/>
            </a:endParaRPr>
          </a:p>
          <a:p>
            <a:endParaRPr lang="en-US" dirty="0">
              <a:ea typeface="ＭＳ Ｐゴシック" charset="0"/>
              <a:cs typeface="ＭＳ Ｐゴシック" charset="0"/>
            </a:endParaRPr>
          </a:p>
          <a:p>
            <a:r>
              <a:rPr lang="en-US" dirty="0">
                <a:ea typeface="ＭＳ Ｐゴシック" charset="0"/>
                <a:cs typeface="ＭＳ Ｐゴシック" charset="0"/>
              </a:rPr>
              <a:t>This results in a temperature dependent specific heat</a:t>
            </a:r>
          </a:p>
          <a:p>
            <a:r>
              <a:rPr lang="en-US" dirty="0">
                <a:ea typeface="ＭＳ Ｐゴシック" charset="0"/>
                <a:cs typeface="ＭＳ Ｐゴシック" charset="0"/>
              </a:rPr>
              <a:t>Debye theory accounts for the fact  that atoms in a solid </a:t>
            </a:r>
            <a:r>
              <a:rPr lang="en-US" dirty="0" smtClean="0">
                <a:ea typeface="ＭＳ Ｐゴシック" charset="0"/>
                <a:cs typeface="ＭＳ Ｐゴシック" charset="0"/>
              </a:rPr>
              <a:t>aren’</a:t>
            </a:r>
            <a:r>
              <a:rPr lang="en-US" altLang="ja-JP" dirty="0" smtClean="0">
                <a:ea typeface="ＭＳ Ｐゴシック" charset="0"/>
                <a:cs typeface="ＭＳ Ｐゴシック" charset="0"/>
              </a:rPr>
              <a:t>t </a:t>
            </a:r>
            <a:r>
              <a:rPr lang="en-US" altLang="ja-JP" dirty="0">
                <a:ea typeface="ＭＳ Ｐゴシック" charset="0"/>
                <a:cs typeface="ＭＳ Ｐゴシック" charset="0"/>
              </a:rPr>
              <a:t>independent &amp; only certain frequencies are possible</a:t>
            </a:r>
          </a:p>
          <a:p>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12</a:t>
            </a:fld>
            <a:endParaRPr lang="sv-SE" dirty="0">
              <a:solidFill>
                <a:prstClr val="black">
                  <a:tint val="75000"/>
                </a:prstClr>
              </a:solidFill>
              <a:latin typeface="Calibri"/>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1722482337"/>
              </p:ext>
            </p:extLst>
          </p:nvPr>
        </p:nvGraphicFramePr>
        <p:xfrm>
          <a:off x="2438400" y="2730383"/>
          <a:ext cx="3136900" cy="990600"/>
        </p:xfrm>
        <a:graphic>
          <a:graphicData uri="http://schemas.openxmlformats.org/presentationml/2006/ole">
            <mc:AlternateContent xmlns:mc="http://schemas.openxmlformats.org/markup-compatibility/2006">
              <mc:Choice xmlns:v="urn:schemas-microsoft-com:vml" Requires="v">
                <p:oleObj spid="_x0000_s6200" name="Equation" r:id="rId3" imgW="964781" imgH="304668" progId="Equation.3">
                  <p:embed/>
                </p:oleObj>
              </mc:Choice>
              <mc:Fallback>
                <p:oleObj name="Equation" r:id="rId3" imgW="964781" imgH="30466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730383"/>
                        <a:ext cx="31369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7633314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Debye Theory</a:t>
            </a:r>
            <a:endParaRPr lang="en-US" dirty="0"/>
          </a:p>
        </p:txBody>
      </p:sp>
      <p:sp>
        <p:nvSpPr>
          <p:cNvPr id="3" name="Content Placeholder 2"/>
          <p:cNvSpPr>
            <a:spLocks noGrp="1"/>
          </p:cNvSpPr>
          <p:nvPr>
            <p:ph idx="1"/>
          </p:nvPr>
        </p:nvSpPr>
        <p:spPr/>
        <p:txBody>
          <a:bodyPr/>
          <a:lstStyle/>
          <a:p>
            <a:r>
              <a:rPr lang="en-US" dirty="0">
                <a:ea typeface="ＭＳ Ｐゴシック" charset="0"/>
                <a:cs typeface="ＭＳ Ｐゴシック" charset="0"/>
              </a:rPr>
              <a:t>The Debye theory gives the lattice specific heat of solids as:</a:t>
            </a:r>
          </a:p>
          <a:p>
            <a:endParaRPr lang="en-US" dirty="0">
              <a:ea typeface="ＭＳ Ｐゴシック" charset="0"/>
              <a:cs typeface="ＭＳ Ｐゴシック" charset="0"/>
            </a:endParaRPr>
          </a:p>
          <a:p>
            <a:endParaRPr lang="en-US" dirty="0">
              <a:ea typeface="ＭＳ Ｐゴシック" charset="0"/>
              <a:cs typeface="ＭＳ Ｐゴシック" charset="0"/>
            </a:endParaRPr>
          </a:p>
          <a:p>
            <a:pPr>
              <a:buNone/>
            </a:pPr>
            <a:endParaRPr lang="en-US" dirty="0">
              <a:ea typeface="ＭＳ Ｐゴシック" charset="0"/>
              <a:cs typeface="ＭＳ Ｐゴシック" charset="0"/>
            </a:endParaRPr>
          </a:p>
          <a:p>
            <a:endParaRPr lang="en-US" dirty="0">
              <a:ea typeface="ＭＳ Ｐゴシック" charset="0"/>
              <a:cs typeface="ＭＳ Ｐゴシック" charset="0"/>
            </a:endParaRPr>
          </a:p>
          <a:p>
            <a:r>
              <a:rPr lang="en-US" dirty="0">
                <a:ea typeface="ＭＳ Ｐゴシック" charset="0"/>
                <a:cs typeface="ＭＳ Ｐゴシック" charset="0"/>
              </a:rPr>
              <a:t>As T ~ 300 K  C~ 3R (</a:t>
            </a:r>
            <a:r>
              <a:rPr lang="en-US" dirty="0" err="1">
                <a:ea typeface="ＭＳ Ｐゴシック" charset="0"/>
                <a:cs typeface="ＭＳ Ｐゴシック" charset="0"/>
              </a:rPr>
              <a:t>Dulong</a:t>
            </a:r>
            <a:r>
              <a:rPr lang="en-US" dirty="0">
                <a:ea typeface="ＭＳ Ｐゴシック" charset="0"/>
                <a:cs typeface="ＭＳ Ｐゴシック" charset="0"/>
              </a:rPr>
              <a:t> Petit)</a:t>
            </a:r>
          </a:p>
          <a:p>
            <a:r>
              <a:rPr lang="en-US" dirty="0">
                <a:ea typeface="ＭＳ Ｐゴシック" charset="0"/>
                <a:cs typeface="ＭＳ Ｐゴシック" charset="0"/>
              </a:rPr>
              <a:t>At T&lt; </a:t>
            </a:r>
            <a:r>
              <a:rPr lang="en-US" dirty="0">
                <a:latin typeface="Symbol" charset="0"/>
                <a:ea typeface="ＭＳ Ｐゴシック" charset="0"/>
                <a:cs typeface="ＭＳ Ｐゴシック" charset="0"/>
              </a:rPr>
              <a:t>q/</a:t>
            </a:r>
            <a:r>
              <a:rPr lang="en-US" dirty="0">
                <a:ea typeface="ＭＳ Ｐゴシック" charset="0"/>
                <a:cs typeface="ＭＳ Ｐゴシック" charset="0"/>
              </a:rPr>
              <a:t>10 C varies as T </a:t>
            </a:r>
            <a:r>
              <a:rPr lang="en-US" baseline="30000" dirty="0">
                <a:ea typeface="ＭＳ Ｐゴシック" charset="0"/>
                <a:cs typeface="ＭＳ Ｐゴシック" charset="0"/>
              </a:rPr>
              <a:t>3</a:t>
            </a:r>
            <a:endParaRPr lang="en-US" dirty="0">
              <a:ea typeface="ＭＳ Ｐゴシック" charset="0"/>
              <a:cs typeface="ＭＳ Ｐゴシック" charset="0"/>
            </a:endParaRPr>
          </a:p>
          <a:p>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13</a:t>
            </a:fld>
            <a:endParaRPr lang="sv-SE" dirty="0">
              <a:solidFill>
                <a:prstClr val="black">
                  <a:tint val="75000"/>
                </a:prstClr>
              </a:solidFill>
              <a:latin typeface="Calibri"/>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2687812751"/>
              </p:ext>
            </p:extLst>
          </p:nvPr>
        </p:nvGraphicFramePr>
        <p:xfrm>
          <a:off x="2173080" y="2895600"/>
          <a:ext cx="3962400" cy="1219200"/>
        </p:xfrm>
        <a:graphic>
          <a:graphicData uri="http://schemas.openxmlformats.org/presentationml/2006/ole">
            <mc:AlternateContent xmlns:mc="http://schemas.openxmlformats.org/markup-compatibility/2006">
              <mc:Choice xmlns:v="urn:schemas-microsoft-com:vml" Requires="v">
                <p:oleObj spid="_x0000_s7224" name="Equation" r:id="rId3" imgW="2197100" imgH="673100" progId="Equation.3">
                  <p:embed/>
                </p:oleObj>
              </mc:Choice>
              <mc:Fallback>
                <p:oleObj name="Equation" r:id="rId3" imgW="2197100" imgH="673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3080" y="2895600"/>
                        <a:ext cx="39624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5912968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Impact of Electrons</a:t>
            </a:r>
            <a:br>
              <a:rPr lang="en-US" dirty="0">
                <a:ea typeface="ＭＳ Ｐゴシック" charset="0"/>
                <a:cs typeface="ＭＳ Ｐゴシック" charset="0"/>
              </a:rPr>
            </a:br>
            <a:r>
              <a:rPr lang="en-US" dirty="0">
                <a:ea typeface="ＭＳ Ｐゴシック" charset="0"/>
                <a:cs typeface="ＭＳ Ｐゴシック" charset="0"/>
              </a:rPr>
              <a:t> in Metals on Specific Heat</a:t>
            </a:r>
            <a:endParaRPr lang="en-US" dirty="0"/>
          </a:p>
        </p:txBody>
      </p:sp>
      <p:sp>
        <p:nvSpPr>
          <p:cNvPr id="3" name="Content Placeholder 2"/>
          <p:cNvSpPr>
            <a:spLocks noGrp="1"/>
          </p:cNvSpPr>
          <p:nvPr>
            <p:ph idx="1"/>
          </p:nvPr>
        </p:nvSpPr>
        <p:spPr/>
        <p:txBody>
          <a:bodyPr/>
          <a:lstStyle/>
          <a:p>
            <a:r>
              <a:rPr lang="en-US" dirty="0">
                <a:ea typeface="ＭＳ Ｐゴシック" charset="0"/>
                <a:cs typeface="ＭＳ Ｐゴシック" charset="0"/>
              </a:rPr>
              <a:t>Thermal energy is also stored in the free electrons in the metal</a:t>
            </a:r>
          </a:p>
          <a:p>
            <a:r>
              <a:rPr lang="en-US" dirty="0">
                <a:ea typeface="ＭＳ Ｐゴシック" charset="0"/>
                <a:cs typeface="ＭＳ Ｐゴシック" charset="0"/>
              </a:rPr>
              <a:t>Quantum theory shows that electrons in a metal can only have certain well defined energies</a:t>
            </a:r>
          </a:p>
          <a:p>
            <a:r>
              <a:rPr lang="en-US" dirty="0">
                <a:ea typeface="ＭＳ Ｐゴシック" charset="0"/>
                <a:cs typeface="ＭＳ Ｐゴシック" charset="0"/>
              </a:rPr>
              <a:t>Only a small fraction of the total electrons can be excited to higher states &amp; participate in the specific heat</a:t>
            </a:r>
          </a:p>
          <a:p>
            <a:r>
              <a:rPr lang="en-US" dirty="0">
                <a:ea typeface="ＭＳ Ｐゴシック" charset="0"/>
                <a:cs typeface="ＭＳ Ｐゴシック" charset="0"/>
              </a:rPr>
              <a:t>It can be shown that </a:t>
            </a:r>
            <a:r>
              <a:rPr lang="en-US" dirty="0" err="1">
                <a:ea typeface="ＭＳ Ｐゴシック" charset="0"/>
                <a:cs typeface="ＭＳ Ｐゴシック" charset="0"/>
              </a:rPr>
              <a:t>C</a:t>
            </a:r>
            <a:r>
              <a:rPr lang="en-US" baseline="-25000" dirty="0" err="1">
                <a:ea typeface="ＭＳ Ｐゴシック" charset="0"/>
                <a:cs typeface="ＭＳ Ｐゴシック" charset="0"/>
              </a:rPr>
              <a:t>e</a:t>
            </a:r>
            <a:r>
              <a:rPr lang="en-US" dirty="0">
                <a:ea typeface="ＭＳ Ｐゴシック" charset="0"/>
                <a:cs typeface="ＭＳ Ｐゴシック" charset="0"/>
              </a:rPr>
              <a:t> = </a:t>
            </a:r>
            <a:r>
              <a:rPr lang="en-US" dirty="0" err="1">
                <a:latin typeface="Symbol" charset="0"/>
                <a:ea typeface="ＭＳ Ｐゴシック" charset="0"/>
                <a:cs typeface="ＭＳ Ｐゴシック" charset="0"/>
              </a:rPr>
              <a:t>g</a:t>
            </a:r>
            <a:r>
              <a:rPr lang="en-US" dirty="0" err="1">
                <a:ea typeface="ＭＳ Ｐゴシック" charset="0"/>
                <a:cs typeface="ＭＳ Ｐゴシック" charset="0"/>
              </a:rPr>
              <a:t>T</a:t>
            </a:r>
            <a:endParaRPr lang="en-US" dirty="0">
              <a:ea typeface="ＭＳ Ｐゴシック" charset="0"/>
              <a:cs typeface="ＭＳ Ｐゴシック" charset="0"/>
            </a:endParaRPr>
          </a:p>
          <a:p>
            <a:pPr marL="0" indent="0">
              <a:buNone/>
            </a:pP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14</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4519968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Specific Heat of Solids</a:t>
            </a:r>
            <a:endParaRPr lang="en-US" dirty="0"/>
          </a:p>
        </p:txBody>
      </p:sp>
      <p:sp>
        <p:nvSpPr>
          <p:cNvPr id="3" name="Content Placeholder 2"/>
          <p:cNvSpPr>
            <a:spLocks noGrp="1"/>
          </p:cNvSpPr>
          <p:nvPr>
            <p:ph idx="1"/>
          </p:nvPr>
        </p:nvSpPr>
        <p:spPr/>
        <p:txBody>
          <a:bodyPr/>
          <a:lstStyle/>
          <a:p>
            <a:r>
              <a:rPr lang="en-US" dirty="0">
                <a:ea typeface="ＭＳ Ｐゴシック" charset="0"/>
                <a:cs typeface="ＭＳ Ｐゴシック" charset="0"/>
              </a:rPr>
              <a:t>The total specific heat of metals at </a:t>
            </a:r>
            <a:r>
              <a:rPr lang="en-US" u="sng" dirty="0">
                <a:ea typeface="ＭＳ Ｐゴシック" charset="0"/>
                <a:cs typeface="ＭＳ Ｐゴシック" charset="0"/>
              </a:rPr>
              <a:t>low temperatures </a:t>
            </a:r>
            <a:r>
              <a:rPr lang="en-US" dirty="0">
                <a:ea typeface="ＭＳ Ｐゴシック" charset="0"/>
                <a:cs typeface="ＭＳ Ｐゴシック" charset="0"/>
              </a:rPr>
              <a:t>may be written: </a:t>
            </a:r>
          </a:p>
          <a:p>
            <a:pPr>
              <a:buNone/>
            </a:pPr>
            <a:r>
              <a:rPr lang="en-US" dirty="0">
                <a:ea typeface="ＭＳ Ｐゴシック" charset="0"/>
                <a:cs typeface="ＭＳ Ｐゴシック" charset="0"/>
              </a:rPr>
              <a:t>C = AT</a:t>
            </a:r>
            <a:r>
              <a:rPr lang="en-US" baseline="30000" dirty="0">
                <a:ea typeface="ＭＳ Ｐゴシック" charset="0"/>
                <a:cs typeface="ＭＳ Ｐゴシック" charset="0"/>
              </a:rPr>
              <a:t>3</a:t>
            </a:r>
            <a:r>
              <a:rPr lang="en-US" dirty="0">
                <a:ea typeface="ＭＳ Ｐゴシック" charset="0"/>
                <a:cs typeface="ＭＳ Ｐゴシック" charset="0"/>
              </a:rPr>
              <a:t> +BT  - the contribution of the electrons is only important at &lt; 4 K</a:t>
            </a:r>
          </a:p>
          <a:p>
            <a:r>
              <a:rPr lang="en-US" dirty="0">
                <a:ea typeface="ＭＳ Ｐゴシック" charset="0"/>
                <a:cs typeface="ＭＳ Ｐゴシック" charset="0"/>
              </a:rPr>
              <a:t>Paramagnetic materials and other special materials have anomalous specific heats -always double check</a:t>
            </a:r>
          </a:p>
          <a:p>
            <a:pPr marL="0" indent="0">
              <a:buNone/>
            </a:pP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15</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29663292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Specific Heat of Common Metals </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16</a:t>
            </a:fld>
            <a:endParaRPr lang="sv-SE" dirty="0">
              <a:solidFill>
                <a:prstClr val="black">
                  <a:tint val="75000"/>
                </a:prstClr>
              </a:solidFill>
              <a:latin typeface="Calibri"/>
            </a:endParaRPr>
          </a:p>
        </p:txBody>
      </p:sp>
      <p:pic>
        <p:nvPicPr>
          <p:cNvPr id="7" name="Picture 3" descr="jwPhoto1-09090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80179" y="1417638"/>
            <a:ext cx="6191290" cy="476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7196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Thermal Conductivity</a:t>
            </a:r>
            <a:endParaRPr lang="en-US" dirty="0"/>
          </a:p>
        </p:txBody>
      </p:sp>
      <p:sp>
        <p:nvSpPr>
          <p:cNvPr id="3" name="Content Placeholder 2"/>
          <p:cNvSpPr>
            <a:spLocks noGrp="1"/>
          </p:cNvSpPr>
          <p:nvPr>
            <p:ph idx="1"/>
          </p:nvPr>
        </p:nvSpPr>
        <p:spPr/>
        <p:txBody>
          <a:bodyPr/>
          <a:lstStyle/>
          <a:p>
            <a:r>
              <a:rPr lang="en-US" dirty="0">
                <a:ea typeface="ＭＳ Ｐゴシック" charset="0"/>
                <a:cs typeface="ＭＳ Ｐゴシック" charset="0"/>
              </a:rPr>
              <a:t>Q = -K(T) A(x) </a:t>
            </a:r>
            <a:r>
              <a:rPr lang="en-US" dirty="0" err="1">
                <a:ea typeface="ＭＳ Ｐゴシック" charset="0"/>
                <a:cs typeface="ＭＳ Ｐゴシック" charset="0"/>
              </a:rPr>
              <a:t>dT</a:t>
            </a:r>
            <a:r>
              <a:rPr lang="en-US" dirty="0">
                <a:ea typeface="ＭＳ Ｐゴシック" charset="0"/>
                <a:cs typeface="ＭＳ Ｐゴシック" charset="0"/>
              </a:rPr>
              <a:t>/dx</a:t>
            </a:r>
          </a:p>
          <a:p>
            <a:r>
              <a:rPr lang="en-US" dirty="0">
                <a:ea typeface="ＭＳ Ｐゴシック" charset="0"/>
                <a:cs typeface="ＭＳ Ｐゴシック" charset="0"/>
              </a:rPr>
              <a:t> K Varies significantly with temperature</a:t>
            </a:r>
          </a:p>
          <a:p>
            <a:r>
              <a:rPr lang="en-US" dirty="0">
                <a:ea typeface="ＭＳ Ｐゴシック" charset="0"/>
                <a:cs typeface="ＭＳ Ｐゴシック" charset="0"/>
              </a:rPr>
              <a:t>Temperature dependence must be considered when calculating heat transfer rates</a:t>
            </a:r>
          </a:p>
          <a:p>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17</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38443001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Thermal Conductivity of Metals</a:t>
            </a:r>
            <a:endParaRPr lang="en-US" dirty="0"/>
          </a:p>
        </p:txBody>
      </p:sp>
      <p:sp>
        <p:nvSpPr>
          <p:cNvPr id="3" name="Content Placeholder 2"/>
          <p:cNvSpPr>
            <a:spLocks noGrp="1"/>
          </p:cNvSpPr>
          <p:nvPr>
            <p:ph idx="1"/>
          </p:nvPr>
        </p:nvSpPr>
        <p:spPr/>
        <p:txBody>
          <a:bodyPr/>
          <a:lstStyle/>
          <a:p>
            <a:pPr>
              <a:lnSpc>
                <a:spcPct val="80000"/>
              </a:lnSpc>
            </a:pPr>
            <a:r>
              <a:rPr lang="en-US" dirty="0">
                <a:ea typeface="ＭＳ Ｐゴシック" charset="0"/>
                <a:cs typeface="ＭＳ Ｐゴシック" charset="0"/>
              </a:rPr>
              <a:t>Energy is transferred both by lattice vibrations (phonons) and  conduction electrons</a:t>
            </a:r>
          </a:p>
          <a:p>
            <a:pPr>
              <a:lnSpc>
                <a:spcPct val="80000"/>
              </a:lnSpc>
            </a:pPr>
            <a:r>
              <a:rPr lang="en-US" dirty="0">
                <a:ea typeface="ＭＳ Ｐゴシック" charset="0"/>
                <a:cs typeface="ＭＳ Ｐゴシック" charset="0"/>
              </a:rPr>
              <a:t>In </a:t>
            </a:r>
            <a:r>
              <a:rPr lang="ja-JP" altLang="en-US" dirty="0">
                <a:ea typeface="ＭＳ Ｐゴシック" charset="0"/>
                <a:cs typeface="ＭＳ Ｐゴシック" charset="0"/>
              </a:rPr>
              <a:t>“</a:t>
            </a:r>
            <a:r>
              <a:rPr lang="en-US" altLang="ja-JP" dirty="0">
                <a:ea typeface="ＭＳ Ｐゴシック" charset="0"/>
                <a:cs typeface="ＭＳ Ｐゴシック" charset="0"/>
              </a:rPr>
              <a:t>reasonably pure</a:t>
            </a:r>
            <a:r>
              <a:rPr lang="ja-JP" altLang="en-US" dirty="0">
                <a:ea typeface="ＭＳ Ｐゴシック" charset="0"/>
                <a:cs typeface="ＭＳ Ｐゴシック" charset="0"/>
              </a:rPr>
              <a:t>”</a:t>
            </a:r>
            <a:r>
              <a:rPr lang="en-US" altLang="ja-JP" dirty="0">
                <a:ea typeface="ＭＳ Ｐゴシック" charset="0"/>
                <a:cs typeface="ＭＳ Ｐゴシック" charset="0"/>
              </a:rPr>
              <a:t> metals the contribution of the conduction electrons dominates</a:t>
            </a:r>
          </a:p>
          <a:p>
            <a:pPr>
              <a:lnSpc>
                <a:spcPct val="80000"/>
              </a:lnSpc>
            </a:pPr>
            <a:r>
              <a:rPr lang="en-US" dirty="0">
                <a:ea typeface="ＭＳ Ｐゴシック" charset="0"/>
                <a:cs typeface="ＭＳ Ｐゴシック" charset="0"/>
              </a:rPr>
              <a:t>There are 2 scattering mechanisms for the conduction electrons: </a:t>
            </a:r>
          </a:p>
          <a:p>
            <a:pPr lvl="1">
              <a:lnSpc>
                <a:spcPct val="80000"/>
              </a:lnSpc>
            </a:pPr>
            <a:r>
              <a:rPr lang="en-US" dirty="0">
                <a:ea typeface="ＭＳ Ｐゴシック" charset="0"/>
              </a:rPr>
              <a:t>Scattering off impurities (</a:t>
            </a:r>
            <a:r>
              <a:rPr lang="en-US" dirty="0" err="1">
                <a:ea typeface="ＭＳ Ｐゴシック" charset="0"/>
              </a:rPr>
              <a:t>W</a:t>
            </a:r>
            <a:r>
              <a:rPr lang="en-US" baseline="-25000" dirty="0" err="1">
                <a:ea typeface="ＭＳ Ｐゴシック" charset="0"/>
              </a:rPr>
              <a:t>o</a:t>
            </a:r>
            <a:r>
              <a:rPr lang="en-US" dirty="0">
                <a:ea typeface="ＭＳ Ｐゴシック" charset="0"/>
              </a:rPr>
              <a:t> = </a:t>
            </a:r>
            <a:r>
              <a:rPr lang="en-US" dirty="0">
                <a:latin typeface="Symbol" charset="0"/>
                <a:ea typeface="ＭＳ Ｐゴシック" charset="0"/>
              </a:rPr>
              <a:t>b/</a:t>
            </a:r>
            <a:r>
              <a:rPr lang="en-US" dirty="0">
                <a:ea typeface="ＭＳ Ｐゴシック" charset="0"/>
              </a:rPr>
              <a:t>T)</a:t>
            </a:r>
          </a:p>
          <a:p>
            <a:pPr lvl="1">
              <a:lnSpc>
                <a:spcPct val="80000"/>
              </a:lnSpc>
            </a:pPr>
            <a:r>
              <a:rPr lang="en-US" dirty="0">
                <a:ea typeface="ＭＳ Ｐゴシック" charset="0"/>
              </a:rPr>
              <a:t>Scattering off phonons (W</a:t>
            </a:r>
            <a:r>
              <a:rPr lang="en-US" baseline="-25000" dirty="0">
                <a:ea typeface="ＭＳ Ｐゴシック" charset="0"/>
              </a:rPr>
              <a:t>i</a:t>
            </a:r>
            <a:r>
              <a:rPr lang="en-US" dirty="0">
                <a:ea typeface="ＭＳ Ｐゴシック" charset="0"/>
              </a:rPr>
              <a:t> = </a:t>
            </a:r>
            <a:r>
              <a:rPr lang="en-US" dirty="0">
                <a:latin typeface="Symbol" charset="0"/>
                <a:ea typeface="ＭＳ Ｐゴシック" charset="0"/>
              </a:rPr>
              <a:t>a</a:t>
            </a:r>
            <a:r>
              <a:rPr lang="en-US" dirty="0">
                <a:ea typeface="ＭＳ Ｐゴシック" charset="0"/>
              </a:rPr>
              <a:t>T</a:t>
            </a:r>
            <a:r>
              <a:rPr lang="en-US" baseline="30000" dirty="0">
                <a:ea typeface="ＭＳ Ｐゴシック" charset="0"/>
              </a:rPr>
              <a:t>2</a:t>
            </a:r>
            <a:r>
              <a:rPr lang="en-US" dirty="0">
                <a:ea typeface="ＭＳ Ｐゴシック" charset="0"/>
              </a:rPr>
              <a:t>)</a:t>
            </a:r>
          </a:p>
          <a:p>
            <a:pPr>
              <a:lnSpc>
                <a:spcPct val="80000"/>
              </a:lnSpc>
            </a:pPr>
            <a:r>
              <a:rPr lang="en-US" dirty="0">
                <a:ea typeface="ＭＳ Ｐゴシック" charset="0"/>
                <a:cs typeface="ＭＳ Ｐゴシック" charset="0"/>
              </a:rPr>
              <a:t>The total electronic resistivity has the form :</a:t>
            </a:r>
          </a:p>
          <a:p>
            <a:pPr>
              <a:lnSpc>
                <a:spcPct val="80000"/>
              </a:lnSpc>
              <a:buNone/>
            </a:pPr>
            <a:r>
              <a:rPr lang="en-US" dirty="0">
                <a:ea typeface="ＭＳ Ｐゴシック" charset="0"/>
                <a:cs typeface="ＭＳ Ｐゴシック" charset="0"/>
              </a:rPr>
              <a:t>W</a:t>
            </a:r>
            <a:r>
              <a:rPr lang="en-US" baseline="-25000" dirty="0">
                <a:ea typeface="ＭＳ Ｐゴシック" charset="0"/>
                <a:cs typeface="ＭＳ Ｐゴシック" charset="0"/>
              </a:rPr>
              <a:t>e</a:t>
            </a:r>
            <a:r>
              <a:rPr lang="en-US" dirty="0">
                <a:ea typeface="ＭＳ Ｐゴシック" charset="0"/>
                <a:cs typeface="ＭＳ Ｐゴシック" charset="0"/>
              </a:rPr>
              <a:t> = </a:t>
            </a:r>
            <a:r>
              <a:rPr lang="en-US" dirty="0">
                <a:latin typeface="Symbol" charset="0"/>
                <a:ea typeface="ＭＳ Ｐゴシック" charset="0"/>
                <a:cs typeface="ＭＳ Ｐゴシック" charset="0"/>
              </a:rPr>
              <a:t>a</a:t>
            </a:r>
            <a:r>
              <a:rPr lang="en-US" dirty="0">
                <a:ea typeface="ＭＳ Ｐゴシック" charset="0"/>
                <a:cs typeface="ＭＳ Ｐゴシック" charset="0"/>
              </a:rPr>
              <a:t>T</a:t>
            </a:r>
            <a:r>
              <a:rPr lang="en-US" baseline="30000" dirty="0">
                <a:ea typeface="ＭＳ Ｐゴシック" charset="0"/>
                <a:cs typeface="ＭＳ Ｐゴシック" charset="0"/>
              </a:rPr>
              <a:t>2 </a:t>
            </a:r>
            <a:r>
              <a:rPr lang="en-US" dirty="0">
                <a:ea typeface="ＭＳ Ｐゴシック" charset="0"/>
                <a:cs typeface="ＭＳ Ｐゴシック" charset="0"/>
              </a:rPr>
              <a:t>+</a:t>
            </a:r>
            <a:r>
              <a:rPr lang="en-US" baseline="30000" dirty="0">
                <a:ea typeface="ＭＳ Ｐゴシック" charset="0"/>
                <a:cs typeface="ＭＳ Ｐゴシック" charset="0"/>
              </a:rPr>
              <a:t> </a:t>
            </a:r>
            <a:r>
              <a:rPr lang="en-US" dirty="0">
                <a:latin typeface="Symbol" charset="0"/>
                <a:ea typeface="ＭＳ Ｐゴシック" charset="0"/>
                <a:cs typeface="ＭＳ Ｐゴシック" charset="0"/>
              </a:rPr>
              <a:t>b/</a:t>
            </a:r>
            <a:r>
              <a:rPr lang="en-US" dirty="0">
                <a:ea typeface="ＭＳ Ｐゴシック" charset="0"/>
                <a:cs typeface="ＭＳ Ｐゴシック" charset="0"/>
              </a:rPr>
              <a:t>T</a:t>
            </a:r>
          </a:p>
          <a:p>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18</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28263484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Thermal Conductivity </a:t>
            </a:r>
            <a:br>
              <a:rPr lang="en-US" dirty="0"/>
            </a:br>
            <a:r>
              <a:rPr lang="en-US" dirty="0"/>
              <a:t>of Metals Due to Electrons</a:t>
            </a:r>
          </a:p>
        </p:txBody>
      </p:sp>
      <p:sp>
        <p:nvSpPr>
          <p:cNvPr id="3" name="Content Placeholder 2"/>
          <p:cNvSpPr>
            <a:spLocks noGrp="1"/>
          </p:cNvSpPr>
          <p:nvPr>
            <p:ph idx="1"/>
          </p:nvPr>
        </p:nvSpPr>
        <p:spPr>
          <a:xfrm>
            <a:off x="649080" y="5624418"/>
            <a:ext cx="8229600" cy="683286"/>
          </a:xfrm>
        </p:spPr>
        <p:txBody>
          <a:bodyPr/>
          <a:lstStyle/>
          <a:p>
            <a:pPr marL="0" indent="0" algn="ctr">
              <a:buNone/>
            </a:pPr>
            <a:r>
              <a:rPr lang="en-US" sz="1400" dirty="0"/>
              <a:t>From Low Temperature Solid State Physics –</a:t>
            </a:r>
            <a:r>
              <a:rPr lang="en-US" sz="1400" dirty="0" err="1"/>
              <a:t>Rosenburg</a:t>
            </a:r>
            <a:endParaRPr lang="en-US" sz="1400" dirty="0"/>
          </a:p>
          <a:p>
            <a:r>
              <a:rPr lang="en-US" sz="2000" dirty="0"/>
              <a:t>The total electronic resistivity has the form : W</a:t>
            </a:r>
            <a:r>
              <a:rPr lang="en-US" sz="2000" baseline="-25000" dirty="0"/>
              <a:t>e</a:t>
            </a:r>
            <a:r>
              <a:rPr lang="en-US" sz="2000" dirty="0"/>
              <a:t> = aT</a:t>
            </a:r>
            <a:r>
              <a:rPr lang="en-US" sz="2000" baseline="30000" dirty="0"/>
              <a:t>2</a:t>
            </a:r>
            <a:r>
              <a:rPr lang="en-US" sz="2000" dirty="0"/>
              <a:t> + b/T           K~ 1/We</a:t>
            </a:r>
          </a:p>
          <a:p>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19</a:t>
            </a:fld>
            <a:endParaRPr lang="sv-SE" dirty="0">
              <a:solidFill>
                <a:prstClr val="black">
                  <a:tint val="75000"/>
                </a:prstClr>
              </a:solidFill>
              <a:latin typeface="Calibri"/>
            </a:endParaRPr>
          </a:p>
        </p:txBody>
      </p:sp>
      <p:pic>
        <p:nvPicPr>
          <p:cNvPr id="7" name="Picture 4" descr="jwPhoto2-09090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1518138"/>
            <a:ext cx="744696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93430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ea typeface="ＭＳ Ｐゴシック" charset="0"/>
                <a:cs typeface="ＭＳ Ｐゴシック" charset="0"/>
              </a:rPr>
              <a:t>Goals</a:t>
            </a:r>
            <a:endParaRPr lang="en-US" sz="4000" dirty="0"/>
          </a:p>
        </p:txBody>
      </p:sp>
      <p:sp>
        <p:nvSpPr>
          <p:cNvPr id="3" name="Content Placeholder 2"/>
          <p:cNvSpPr>
            <a:spLocks noGrp="1"/>
          </p:cNvSpPr>
          <p:nvPr>
            <p:ph idx="1"/>
          </p:nvPr>
        </p:nvSpPr>
        <p:spPr>
          <a:xfrm>
            <a:off x="457200" y="1500317"/>
            <a:ext cx="8546782" cy="4525963"/>
          </a:xfrm>
        </p:spPr>
        <p:txBody>
          <a:bodyPr/>
          <a:lstStyle/>
          <a:p>
            <a:r>
              <a:rPr lang="en-US" dirty="0">
                <a:ea typeface="ＭＳ Ｐゴシック" charset="0"/>
                <a:cs typeface="ＭＳ Ｐゴシック" charset="0"/>
              </a:rPr>
              <a:t>Describe the issues associated with use of materials at cryogenic temperatures</a:t>
            </a:r>
          </a:p>
          <a:p>
            <a:r>
              <a:rPr lang="en-US" dirty="0">
                <a:ea typeface="ＭＳ Ｐゴシック" charset="0"/>
                <a:cs typeface="ＭＳ Ｐゴシック" charset="0"/>
              </a:rPr>
              <a:t>List suitable and unsuitable materials for use in cryogenic systems</a:t>
            </a:r>
          </a:p>
          <a:p>
            <a:r>
              <a:rPr lang="en-US" dirty="0">
                <a:ea typeface="ＭＳ Ｐゴシック" charset="0"/>
                <a:cs typeface="ＭＳ Ｐゴシック" charset="0"/>
              </a:rPr>
              <a:t>Give the physical explanation behind the variation of </a:t>
            </a:r>
            <a:r>
              <a:rPr lang="en-US" dirty="0" smtClean="0">
                <a:ea typeface="ＭＳ Ｐゴシック" charset="0"/>
                <a:cs typeface="ＭＳ Ｐゴシック" charset="0"/>
              </a:rPr>
              <a:t>some material </a:t>
            </a:r>
            <a:r>
              <a:rPr lang="en-US" dirty="0">
                <a:ea typeface="ＭＳ Ｐゴシック" charset="0"/>
                <a:cs typeface="ＭＳ Ｐゴシック" charset="0"/>
              </a:rPr>
              <a:t>properties with temperature</a:t>
            </a:r>
          </a:p>
          <a:p>
            <a:r>
              <a:rPr lang="en-US" smtClean="0">
                <a:ea typeface="ＭＳ Ｐゴシック" charset="0"/>
                <a:cs typeface="ＭＳ Ｐゴシック" charset="0"/>
              </a:rPr>
              <a:t>Provide </a:t>
            </a:r>
            <a:r>
              <a:rPr lang="en-US" dirty="0">
                <a:ea typeface="ＭＳ Ｐゴシック" charset="0"/>
                <a:cs typeface="ＭＳ Ｐゴシック" charset="0"/>
              </a:rPr>
              <a:t>pointers to material properties</a:t>
            </a:r>
          </a:p>
          <a:p>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275065361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Heat Conduction by </a:t>
            </a:r>
            <a:br>
              <a:rPr lang="en-US" dirty="0"/>
            </a:br>
            <a:r>
              <a:rPr lang="en-US" dirty="0"/>
              <a:t>Lattice Vibrations in Metals</a:t>
            </a:r>
          </a:p>
        </p:txBody>
      </p:sp>
      <p:sp>
        <p:nvSpPr>
          <p:cNvPr id="3" name="Content Placeholder 2"/>
          <p:cNvSpPr>
            <a:spLocks noGrp="1"/>
          </p:cNvSpPr>
          <p:nvPr>
            <p:ph idx="1"/>
          </p:nvPr>
        </p:nvSpPr>
        <p:spPr/>
        <p:txBody>
          <a:bodyPr/>
          <a:lstStyle/>
          <a:p>
            <a:r>
              <a:rPr lang="en-US" dirty="0">
                <a:ea typeface="ＭＳ Ｐゴシック" charset="0"/>
                <a:cs typeface="ＭＳ Ｐゴシック" charset="0"/>
              </a:rPr>
              <a:t>Another mechanism for heat transfer in metals are lattice vibrations or phonons</a:t>
            </a:r>
          </a:p>
          <a:p>
            <a:r>
              <a:rPr lang="en-US" dirty="0">
                <a:ea typeface="ＭＳ Ｐゴシック" charset="0"/>
                <a:cs typeface="ＭＳ Ｐゴシック" charset="0"/>
              </a:rPr>
              <a:t>The main resistance to this type of heat transfer is scattering of phonons off conduction electrons</a:t>
            </a:r>
          </a:p>
          <a:p>
            <a:r>
              <a:rPr lang="en-US" dirty="0">
                <a:ea typeface="ＭＳ Ｐゴシック" charset="0"/>
                <a:cs typeface="ＭＳ Ｐゴシック" charset="0"/>
              </a:rPr>
              <a:t>This resistance is given by W = A/T</a:t>
            </a:r>
            <a:r>
              <a:rPr lang="en-US" baseline="30000" dirty="0">
                <a:ea typeface="ＭＳ Ｐゴシック" charset="0"/>
                <a:cs typeface="ＭＳ Ｐゴシック" charset="0"/>
              </a:rPr>
              <a:t>2</a:t>
            </a:r>
          </a:p>
          <a:p>
            <a:r>
              <a:rPr lang="en-US" dirty="0">
                <a:ea typeface="ＭＳ Ｐゴシック" charset="0"/>
                <a:cs typeface="ＭＳ Ｐゴシック" charset="0"/>
              </a:rPr>
              <a:t>Phonon heat transfer in metals is generally neglected</a:t>
            </a:r>
          </a:p>
          <a:p>
            <a:pPr marL="0" indent="0">
              <a:buNone/>
            </a:pP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20</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35911415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Thermal Conductivities of Metals</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21</a:t>
            </a:fld>
            <a:endParaRPr lang="sv-SE" dirty="0">
              <a:solidFill>
                <a:prstClr val="black">
                  <a:tint val="75000"/>
                </a:prstClr>
              </a:solidFill>
              <a:latin typeface="Calibri"/>
            </a:endParaRPr>
          </a:p>
        </p:txBody>
      </p:sp>
      <p:graphicFrame>
        <p:nvGraphicFramePr>
          <p:cNvPr id="7" name="Object 2"/>
          <p:cNvGraphicFramePr>
            <a:graphicFrameLocks noGrp="1" noChangeAspect="1"/>
          </p:cNvGraphicFramePr>
          <p:nvPr>
            <p:ph idx="1"/>
            <p:extLst>
              <p:ext uri="{D42A27DB-BD31-4B8C-83A1-F6EECF244321}">
                <p14:modId xmlns:p14="http://schemas.microsoft.com/office/powerpoint/2010/main" val="3148390557"/>
              </p:ext>
            </p:extLst>
          </p:nvPr>
        </p:nvGraphicFramePr>
        <p:xfrm>
          <a:off x="2590800" y="1538544"/>
          <a:ext cx="3962400" cy="5189794"/>
        </p:xfrm>
        <a:graphic>
          <a:graphicData uri="http://schemas.openxmlformats.org/presentationml/2006/ole">
            <mc:AlternateContent xmlns:mc="http://schemas.openxmlformats.org/markup-compatibility/2006">
              <mc:Choice xmlns:v="urn:schemas-microsoft-com:vml" Requires="v">
                <p:oleObj spid="_x0000_s10292" name="Photo Editor Photo" r:id="rId3" imgW="14028571" imgH="18371429" progId="MSPhotoEd.3">
                  <p:embed/>
                </p:oleObj>
              </mc:Choice>
              <mc:Fallback>
                <p:oleObj name="Photo Editor Photo" r:id="rId3" imgW="14028571" imgH="1837142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538544"/>
                        <a:ext cx="3962400" cy="5189794"/>
                      </a:xfrm>
                      <a:prstGeom prst="rect">
                        <a:avLst/>
                      </a:prstGeom>
                      <a:noFill/>
                      <a:ln>
                        <a:noFill/>
                      </a:ln>
                      <a:effectLst/>
                    </p:spPr>
                  </p:pic>
                </p:oleObj>
              </mc:Fallback>
            </mc:AlternateContent>
          </a:graphicData>
        </a:graphic>
      </p:graphicFrame>
      <p:sp>
        <p:nvSpPr>
          <p:cNvPr id="8" name="Rectangle 2"/>
          <p:cNvSpPr txBox="1">
            <a:spLocks noChangeArrowheads="1"/>
          </p:cNvSpPr>
          <p:nvPr/>
        </p:nvSpPr>
        <p:spPr>
          <a:xfrm>
            <a:off x="6629400" y="4800600"/>
            <a:ext cx="2133600" cy="106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Wingdings" charset="0"/>
              <a:buNone/>
            </a:pPr>
            <a:r>
              <a:rPr lang="en-US" sz="2400" smtClean="0">
                <a:ea typeface="ＭＳ Ｐゴシック" charset="0"/>
                <a:cs typeface="ＭＳ Ｐゴシック" charset="0"/>
              </a:rPr>
              <a:t> </a:t>
            </a:r>
            <a:r>
              <a:rPr lang="en-US" sz="2000" smtClean="0">
                <a:ea typeface="ＭＳ Ｐゴシック" charset="0"/>
                <a:cs typeface="ＭＳ Ｐゴシック" charset="0"/>
              </a:rPr>
              <a:t>From Lakeshore Cryotronics</a:t>
            </a:r>
            <a:endParaRPr lang="en-US" sz="2000" dirty="0">
              <a:ea typeface="ＭＳ Ｐゴシック" charset="0"/>
              <a:cs typeface="ＭＳ Ｐゴシック" charset="0"/>
            </a:endParaRPr>
          </a:p>
        </p:txBody>
      </p:sp>
    </p:spTree>
    <p:extLst>
      <p:ext uri="{BB962C8B-B14F-4D97-AF65-F5344CB8AC3E}">
        <p14:creationId xmlns:p14="http://schemas.microsoft.com/office/powerpoint/2010/main" val="2392608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Thermal Conductivity</a:t>
            </a:r>
            <a:br>
              <a:rPr lang="en-US" dirty="0">
                <a:ea typeface="ＭＳ Ｐゴシック" charset="0"/>
                <a:cs typeface="ＭＳ Ｐゴシック" charset="0"/>
              </a:rPr>
            </a:br>
            <a:r>
              <a:rPr lang="en-US" dirty="0">
                <a:ea typeface="ＭＳ Ｐゴシック" charset="0"/>
                <a:cs typeface="ＭＳ Ｐゴシック" charset="0"/>
              </a:rPr>
              <a:t>Integrals</a:t>
            </a:r>
            <a:endParaRPr lang="en-US" dirty="0"/>
          </a:p>
        </p:txBody>
      </p:sp>
      <p:sp>
        <p:nvSpPr>
          <p:cNvPr id="3" name="Content Placeholder 2"/>
          <p:cNvSpPr>
            <a:spLocks noGrp="1"/>
          </p:cNvSpPr>
          <p:nvPr>
            <p:ph idx="1"/>
          </p:nvPr>
        </p:nvSpPr>
        <p:spPr/>
        <p:txBody>
          <a:bodyPr/>
          <a:lstStyle/>
          <a:p>
            <a:r>
              <a:rPr lang="en-US" dirty="0">
                <a:ea typeface="ＭＳ Ｐゴシック" charset="0"/>
                <a:cs typeface="ＭＳ Ｐゴシック" charset="0"/>
              </a:rPr>
              <a:t>The strong temperature dependence of K makes heat transfer calculations difficult</a:t>
            </a:r>
          </a:p>
          <a:p>
            <a:r>
              <a:rPr lang="en-US" dirty="0">
                <a:ea typeface="ＭＳ Ｐゴシック" charset="0"/>
                <a:cs typeface="ＭＳ Ｐゴシック" charset="0"/>
              </a:rPr>
              <a:t>The solution is frequently to use thermal conductivity integrals</a:t>
            </a:r>
          </a:p>
          <a:p>
            <a:r>
              <a:rPr lang="en-US" dirty="0">
                <a:ea typeface="ＭＳ Ｐゴシック" charset="0"/>
                <a:cs typeface="ＭＳ Ｐゴシック" charset="0"/>
              </a:rPr>
              <a:t>The heat conduction equation is written as: </a:t>
            </a:r>
          </a:p>
          <a:p>
            <a:pPr marL="0" indent="0">
              <a:buNone/>
            </a:pP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22</a:t>
            </a:fld>
            <a:endParaRPr lang="sv-SE" dirty="0">
              <a:solidFill>
                <a:prstClr val="black">
                  <a:tint val="75000"/>
                </a:prstClr>
              </a:solidFill>
              <a:latin typeface="Calibri"/>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2568278073"/>
              </p:ext>
            </p:extLst>
          </p:nvPr>
        </p:nvGraphicFramePr>
        <p:xfrm>
          <a:off x="1688468" y="4378994"/>
          <a:ext cx="4648200" cy="1012825"/>
        </p:xfrm>
        <a:graphic>
          <a:graphicData uri="http://schemas.openxmlformats.org/presentationml/2006/ole">
            <mc:AlternateContent xmlns:mc="http://schemas.openxmlformats.org/markup-compatibility/2006">
              <mc:Choice xmlns:v="urn:schemas-microsoft-com:vml" Requires="v">
                <p:oleObj spid="_x0000_s11315" name="Equation" r:id="rId3" imgW="990170" imgH="215806" progId="Equation.3">
                  <p:embed/>
                </p:oleObj>
              </mc:Choice>
              <mc:Fallback>
                <p:oleObj name="Equation" r:id="rId3" imgW="990170" imgH="21580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468" y="4378994"/>
                        <a:ext cx="4648200"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0966715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Thermal Conductivity</a:t>
            </a:r>
            <a:br>
              <a:rPr lang="en-US" dirty="0"/>
            </a:br>
            <a:r>
              <a:rPr lang="en-US" dirty="0"/>
              <a:t>Integrals</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23</a:t>
            </a:fld>
            <a:endParaRPr lang="sv-SE" dirty="0">
              <a:solidFill>
                <a:prstClr val="black">
                  <a:tint val="75000"/>
                </a:prstClr>
              </a:solidFill>
              <a:latin typeface="Calibri"/>
            </a:endParaRPr>
          </a:p>
        </p:txBody>
      </p:sp>
      <p:sp>
        <p:nvSpPr>
          <p:cNvPr id="7" name="Rectangle 3"/>
          <p:cNvSpPr>
            <a:spLocks noGrp="1" noChangeArrowheads="1"/>
          </p:cNvSpPr>
          <p:nvPr>
            <p:ph idx="1"/>
          </p:nvPr>
        </p:nvSpPr>
        <p:spPr>
          <a:xfrm>
            <a:off x="76200" y="1442890"/>
            <a:ext cx="8991600" cy="5027613"/>
          </a:xfrm>
        </p:spPr>
        <p:txBody>
          <a:bodyPr/>
          <a:lstStyle/>
          <a:p>
            <a:pPr eaLnBrk="1" hangingPunct="1"/>
            <a:r>
              <a:rPr lang="en-US" dirty="0">
                <a:ea typeface="ＭＳ Ｐゴシック" charset="0"/>
                <a:cs typeface="ＭＳ Ｐゴシック" charset="0"/>
              </a:rPr>
              <a:t>G is the geometry factor</a:t>
            </a:r>
          </a:p>
          <a:p>
            <a:pPr eaLnBrk="1" hangingPunct="1"/>
            <a:endParaRPr lang="en-US" dirty="0">
              <a:ea typeface="ＭＳ Ｐゴシック" charset="0"/>
              <a:cs typeface="ＭＳ Ｐゴシック" charset="0"/>
            </a:endParaRPr>
          </a:p>
          <a:p>
            <a:pPr eaLnBrk="1" hangingPunct="1">
              <a:buFont typeface="Wingdings" charset="0"/>
              <a:buNone/>
            </a:pPr>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a:p>
            <a:pPr eaLnBrk="1" hangingPunct="1">
              <a:buFont typeface="Wingdings" charset="0"/>
              <a:buNone/>
            </a:pPr>
            <a:endParaRPr lang="en-US" dirty="0">
              <a:latin typeface="Symbol" charset="0"/>
              <a:ea typeface="ＭＳ Ｐゴシック" charset="0"/>
              <a:cs typeface="ＭＳ Ｐゴシック" charset="0"/>
            </a:endParaRPr>
          </a:p>
          <a:p>
            <a:pPr eaLnBrk="1" hangingPunct="1"/>
            <a:r>
              <a:rPr lang="en-US" dirty="0">
                <a:latin typeface="Symbol" charset="0"/>
                <a:ea typeface="ＭＳ Ｐゴシック" charset="0"/>
                <a:cs typeface="ＭＳ Ｐゴシック" charset="0"/>
              </a:rPr>
              <a:t>q</a:t>
            </a:r>
            <a:r>
              <a:rPr lang="en-US" dirty="0">
                <a:ea typeface="ＭＳ Ｐゴシック" charset="0"/>
                <a:cs typeface="ＭＳ Ｐゴシック" charset="0"/>
              </a:rPr>
              <a:t> is the thermal conductivity integral</a:t>
            </a:r>
          </a:p>
          <a:p>
            <a:pPr eaLnBrk="1" hangingPunct="1">
              <a:buFont typeface="Wingdings" charset="0"/>
              <a:buNone/>
            </a:pPr>
            <a:endParaRPr lang="en-US" dirty="0">
              <a:latin typeface="Symbol" charset="0"/>
              <a:ea typeface="ＭＳ Ｐゴシック" charset="0"/>
              <a:cs typeface="ＭＳ Ｐゴシック" charset="0"/>
            </a:endParaRPr>
          </a:p>
          <a:p>
            <a:pPr eaLnBrk="1" hangingPunct="1">
              <a:buFont typeface="Wingdings" charset="0"/>
              <a:buNone/>
            </a:pPr>
            <a:endParaRPr lang="en-US" dirty="0">
              <a:ea typeface="ＭＳ Ｐゴシック" charset="0"/>
              <a:cs typeface="ＭＳ Ｐゴシック" charset="0"/>
            </a:endParaRPr>
          </a:p>
        </p:txBody>
      </p:sp>
      <p:graphicFrame>
        <p:nvGraphicFramePr>
          <p:cNvPr id="8" name="Object 2"/>
          <p:cNvGraphicFramePr>
            <a:graphicFrameLocks noChangeAspect="1"/>
          </p:cNvGraphicFramePr>
          <p:nvPr>
            <p:extLst>
              <p:ext uri="{D42A27DB-BD31-4B8C-83A1-F6EECF244321}">
                <p14:modId xmlns:p14="http://schemas.microsoft.com/office/powerpoint/2010/main" val="2101609547"/>
              </p:ext>
            </p:extLst>
          </p:nvPr>
        </p:nvGraphicFramePr>
        <p:xfrm>
          <a:off x="2526669" y="2148383"/>
          <a:ext cx="2438400" cy="1806575"/>
        </p:xfrm>
        <a:graphic>
          <a:graphicData uri="http://schemas.openxmlformats.org/presentationml/2006/ole">
            <mc:AlternateContent xmlns:mc="http://schemas.openxmlformats.org/markup-compatibility/2006">
              <mc:Choice xmlns:v="urn:schemas-microsoft-com:vml" Requires="v">
                <p:oleObj spid="_x0000_s12382" name="Equation" r:id="rId3" imgW="736600" imgH="698500" progId="Equation.3">
                  <p:embed/>
                </p:oleObj>
              </mc:Choice>
              <mc:Fallback>
                <p:oleObj name="Equation" r:id="rId3" imgW="736600" imgH="698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6669" y="2148383"/>
                        <a:ext cx="2438400" cy="180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1103697948"/>
              </p:ext>
            </p:extLst>
          </p:nvPr>
        </p:nvGraphicFramePr>
        <p:xfrm>
          <a:off x="2743200" y="4708359"/>
          <a:ext cx="2667000" cy="1465263"/>
        </p:xfrm>
        <a:graphic>
          <a:graphicData uri="http://schemas.openxmlformats.org/presentationml/2006/ole">
            <mc:AlternateContent xmlns:mc="http://schemas.openxmlformats.org/markup-compatibility/2006">
              <mc:Choice xmlns:v="urn:schemas-microsoft-com:vml" Requires="v">
                <p:oleObj spid="_x0000_s12383" name="Equation" r:id="rId5" imgW="901309" imgH="495085" progId="Equation.3">
                  <p:embed/>
                </p:oleObj>
              </mc:Choice>
              <mc:Fallback>
                <p:oleObj name="Equation" r:id="rId5" imgW="901309" imgH="49508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4708359"/>
                        <a:ext cx="2667000" cy="146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33957667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Thermal Conductivity</a:t>
            </a:r>
            <a:br>
              <a:rPr lang="en-US" dirty="0">
                <a:ea typeface="ＭＳ Ｐゴシック" charset="0"/>
                <a:cs typeface="ＭＳ Ｐゴシック" charset="0"/>
              </a:rPr>
            </a:br>
            <a:r>
              <a:rPr lang="en-US" dirty="0">
                <a:ea typeface="ＭＳ Ｐゴシック" charset="0"/>
                <a:cs typeface="ＭＳ Ｐゴシック" charset="0"/>
              </a:rPr>
              <a:t>Integrals</a:t>
            </a:r>
            <a:endParaRPr lang="en-US" dirty="0"/>
          </a:p>
        </p:txBody>
      </p:sp>
      <p:sp>
        <p:nvSpPr>
          <p:cNvPr id="3" name="Content Placeholder 2"/>
          <p:cNvSpPr>
            <a:spLocks noGrp="1"/>
          </p:cNvSpPr>
          <p:nvPr>
            <p:ph idx="1"/>
          </p:nvPr>
        </p:nvSpPr>
        <p:spPr/>
        <p:txBody>
          <a:bodyPr/>
          <a:lstStyle/>
          <a:p>
            <a:r>
              <a:rPr lang="en-US" dirty="0">
                <a:ea typeface="ＭＳ Ｐゴシック" charset="0"/>
                <a:cs typeface="ＭＳ Ｐゴシック" charset="0"/>
              </a:rPr>
              <a:t>Advantages:</a:t>
            </a:r>
          </a:p>
          <a:p>
            <a:pPr lvl="1"/>
            <a:r>
              <a:rPr lang="en-US" dirty="0">
                <a:ea typeface="ＭＳ Ｐゴシック" charset="0"/>
              </a:rPr>
              <a:t> Simple</a:t>
            </a:r>
          </a:p>
          <a:p>
            <a:pPr lvl="1"/>
            <a:r>
              <a:rPr lang="en-US" dirty="0">
                <a:ea typeface="ＭＳ Ｐゴシック" charset="0"/>
              </a:rPr>
              <a:t> Only end point temperatures are important. (assuming there are no intermediate heat sinks) The actual temperature distribution is not. </a:t>
            </a:r>
          </a:p>
          <a:p>
            <a:pPr lvl="1"/>
            <a:r>
              <a:rPr lang="en-US" dirty="0">
                <a:ea typeface="ＭＳ Ｐゴシック" charset="0"/>
              </a:rPr>
              <a:t>Thermal conductivity integrals have been calculated for many engineering materials</a:t>
            </a:r>
          </a:p>
          <a:p>
            <a:pPr lvl="1"/>
            <a:r>
              <a:rPr lang="en-US" dirty="0">
                <a:ea typeface="ＭＳ Ｐゴシック" charset="0"/>
              </a:rPr>
              <a:t>This is quite useful for heat leak calculations</a:t>
            </a:r>
          </a:p>
          <a:p>
            <a:pPr marL="0" indent="0">
              <a:buNone/>
            </a:pP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24</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28170797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Thermal Conductivity </a:t>
            </a:r>
            <a:r>
              <a:rPr lang="en-US" dirty="0" smtClean="0">
                <a:ea typeface="ＭＳ Ｐゴシック" charset="0"/>
                <a:cs typeface="ＭＳ Ｐゴシック" charset="0"/>
              </a:rPr>
              <a:t/>
            </a:r>
            <a:br>
              <a:rPr lang="en-US" dirty="0" smtClean="0">
                <a:ea typeface="ＭＳ Ｐゴシック" charset="0"/>
                <a:cs typeface="ＭＳ Ｐゴシック" charset="0"/>
              </a:rPr>
            </a:br>
            <a:r>
              <a:rPr lang="en-US" dirty="0" smtClean="0">
                <a:ea typeface="ＭＳ Ｐゴシック" charset="0"/>
                <a:cs typeface="ＭＳ Ｐゴシック" charset="0"/>
              </a:rPr>
              <a:t>Integrals </a:t>
            </a:r>
            <a:r>
              <a:rPr lang="en-US" dirty="0">
                <a:ea typeface="ＭＳ Ｐゴシック" charset="0"/>
                <a:cs typeface="ＭＳ Ｐゴシック" charset="0"/>
              </a:rPr>
              <a:t>of Metals</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25</a:t>
            </a:fld>
            <a:endParaRPr lang="sv-SE" dirty="0">
              <a:solidFill>
                <a:prstClr val="black">
                  <a:tint val="75000"/>
                </a:prstClr>
              </a:solidFill>
              <a:latin typeface="Calibri"/>
            </a:endParaRPr>
          </a:p>
        </p:txBody>
      </p:sp>
      <p:pic>
        <p:nvPicPr>
          <p:cNvPr id="7" name="Picture 6"/>
          <p:cNvPicPr>
            <a:picLocks noChangeAspect="1"/>
          </p:cNvPicPr>
          <p:nvPr/>
        </p:nvPicPr>
        <p:blipFill>
          <a:blip r:embed="rId2"/>
          <a:stretch>
            <a:fillRect/>
          </a:stretch>
        </p:blipFill>
        <p:spPr>
          <a:xfrm>
            <a:off x="2015331" y="1517401"/>
            <a:ext cx="3279688" cy="4722751"/>
          </a:xfrm>
          <a:prstGeom prst="rect">
            <a:avLst/>
          </a:prstGeom>
        </p:spPr>
      </p:pic>
      <p:sp>
        <p:nvSpPr>
          <p:cNvPr id="8" name="Rectangle 2"/>
          <p:cNvSpPr txBox="1">
            <a:spLocks noChangeArrowheads="1"/>
          </p:cNvSpPr>
          <p:nvPr/>
        </p:nvSpPr>
        <p:spPr>
          <a:xfrm>
            <a:off x="6099445" y="5029200"/>
            <a:ext cx="2717901"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Wingdings" charset="0"/>
              <a:buNone/>
            </a:pPr>
            <a:r>
              <a:rPr lang="en-US" sz="1400" smtClean="0">
                <a:ea typeface="ＭＳ Ｐゴシック" charset="0"/>
                <a:cs typeface="ＭＳ Ｐゴシック" charset="0"/>
              </a:rPr>
              <a:t>From </a:t>
            </a:r>
            <a:r>
              <a:rPr lang="en-US" sz="1400" u="sng" smtClean="0">
                <a:ea typeface="ＭＳ Ｐゴシック" charset="0"/>
                <a:cs typeface="ＭＳ Ｐゴシック" charset="0"/>
              </a:rPr>
              <a:t>Handbook of Cryogenic Engineering</a:t>
            </a:r>
            <a:r>
              <a:rPr lang="en-US" sz="1400" smtClean="0">
                <a:ea typeface="ＭＳ Ｐゴシック" charset="0"/>
                <a:cs typeface="ＭＳ Ｐゴシック" charset="0"/>
              </a:rPr>
              <a:t>, J. Weisend  II (Ed)</a:t>
            </a:r>
            <a:endParaRPr lang="en-US" sz="1400" dirty="0">
              <a:ea typeface="ＭＳ Ｐゴシック" charset="0"/>
              <a:cs typeface="ＭＳ Ｐゴシック" charset="0"/>
            </a:endParaRPr>
          </a:p>
        </p:txBody>
      </p:sp>
    </p:spTree>
    <p:extLst>
      <p:ext uri="{BB962C8B-B14F-4D97-AF65-F5344CB8AC3E}">
        <p14:creationId xmlns:p14="http://schemas.microsoft.com/office/powerpoint/2010/main" val="18881277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Thermal Conductivity Integrals of </a:t>
            </a:r>
            <a:br>
              <a:rPr lang="en-US" dirty="0">
                <a:ea typeface="ＭＳ Ｐゴシック" charset="0"/>
                <a:cs typeface="ＭＳ Ｐゴシック" charset="0"/>
              </a:rPr>
            </a:br>
            <a:r>
              <a:rPr lang="en-US" dirty="0">
                <a:ea typeface="ＭＳ Ｐゴシック" charset="0"/>
                <a:cs typeface="ＭＳ Ｐゴシック" charset="0"/>
              </a:rPr>
              <a:t>Metals &amp; Nonmetals</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26</a:t>
            </a:fld>
            <a:endParaRPr lang="sv-SE" dirty="0">
              <a:solidFill>
                <a:prstClr val="black">
                  <a:tint val="75000"/>
                </a:prstClr>
              </a:solidFill>
              <a:latin typeface="Calibri"/>
            </a:endParaRPr>
          </a:p>
        </p:txBody>
      </p:sp>
      <p:graphicFrame>
        <p:nvGraphicFramePr>
          <p:cNvPr id="9" name="Object 2"/>
          <p:cNvGraphicFramePr>
            <a:graphicFrameLocks noChangeAspect="1"/>
          </p:cNvGraphicFramePr>
          <p:nvPr>
            <p:extLst>
              <p:ext uri="{D42A27DB-BD31-4B8C-83A1-F6EECF244321}">
                <p14:modId xmlns:p14="http://schemas.microsoft.com/office/powerpoint/2010/main" val="2648755015"/>
              </p:ext>
            </p:extLst>
          </p:nvPr>
        </p:nvGraphicFramePr>
        <p:xfrm>
          <a:off x="2279900" y="1429681"/>
          <a:ext cx="4273300" cy="4926669"/>
        </p:xfrm>
        <a:graphic>
          <a:graphicData uri="http://schemas.openxmlformats.org/presentationml/2006/ole">
            <mc:AlternateContent xmlns:mc="http://schemas.openxmlformats.org/markup-compatibility/2006">
              <mc:Choice xmlns:v="urn:schemas-microsoft-com:vml" Requires="v">
                <p:oleObj spid="_x0000_s14386" name="Photo Editor Photo" r:id="rId3" imgW="14552381" imgH="16785393" progId="MSPhotoEd.3">
                  <p:embed/>
                </p:oleObj>
              </mc:Choice>
              <mc:Fallback>
                <p:oleObj name="Photo Editor Photo" r:id="rId3" imgW="14552381" imgH="16785393"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900" y="1429681"/>
                        <a:ext cx="4273300" cy="492666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75342292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92200" y="157407"/>
            <a:ext cx="7139136" cy="1143000"/>
          </a:xfrm>
        </p:spPr>
        <p:txBody>
          <a:bodyPr/>
          <a:lstStyle/>
          <a:p>
            <a:pPr eaLnBrk="1" hangingPunct="1"/>
            <a:r>
              <a:rPr lang="en-US" dirty="0">
                <a:ea typeface="ＭＳ Ｐゴシック" charset="0"/>
                <a:cs typeface="ＭＳ Ｐゴシック" charset="0"/>
              </a:rPr>
              <a:t>Electrical Resistivity</a:t>
            </a:r>
          </a:p>
        </p:txBody>
      </p:sp>
      <p:sp>
        <p:nvSpPr>
          <p:cNvPr id="36865" name="Rectangle 3"/>
          <p:cNvSpPr>
            <a:spLocks noGrp="1" noChangeArrowheads="1"/>
          </p:cNvSpPr>
          <p:nvPr>
            <p:ph idx="1"/>
          </p:nvPr>
        </p:nvSpPr>
        <p:spPr/>
        <p:txBody>
          <a:bodyPr/>
          <a:lstStyle/>
          <a:p>
            <a:pPr eaLnBrk="1" hangingPunct="1"/>
            <a:r>
              <a:rPr lang="en-US">
                <a:ea typeface="ＭＳ Ｐゴシック" charset="0"/>
                <a:cs typeface="ＭＳ Ｐゴシック" charset="0"/>
              </a:rPr>
              <a:t>Ohm</a:t>
            </a:r>
            <a:r>
              <a:rPr lang="ja-JP" altLang="en-US">
                <a:ea typeface="ＭＳ Ｐゴシック" charset="0"/>
                <a:cs typeface="ＭＳ Ｐゴシック" charset="0"/>
              </a:rPr>
              <a:t>’</a:t>
            </a:r>
            <a:r>
              <a:rPr lang="en-US" altLang="ja-JP">
                <a:ea typeface="ＭＳ Ｐゴシック" charset="0"/>
                <a:cs typeface="ＭＳ Ｐゴシック" charset="0"/>
              </a:rPr>
              <a:t>s Law V=IR</a:t>
            </a:r>
          </a:p>
          <a:p>
            <a:pPr lvl="1" eaLnBrk="1" hangingPunct="1"/>
            <a:r>
              <a:rPr lang="en-US">
                <a:ea typeface="ＭＳ Ｐゴシック" charset="0"/>
              </a:rPr>
              <a:t>R=</a:t>
            </a:r>
            <a:r>
              <a:rPr lang="en-US">
                <a:latin typeface="Symbol" charset="0"/>
                <a:ea typeface="ＭＳ Ｐゴシック" charset="0"/>
              </a:rPr>
              <a:t>r</a:t>
            </a:r>
            <a:r>
              <a:rPr lang="en-US">
                <a:ea typeface="ＭＳ Ｐゴシック" charset="0"/>
              </a:rPr>
              <a:t>L/A where </a:t>
            </a:r>
            <a:r>
              <a:rPr lang="en-US">
                <a:latin typeface="Symbol" charset="0"/>
                <a:ea typeface="ＭＳ Ｐゴシック" charset="0"/>
              </a:rPr>
              <a:t>r</a:t>
            </a:r>
            <a:r>
              <a:rPr lang="en-US">
                <a:ea typeface="ＭＳ Ｐゴシック" charset="0"/>
              </a:rPr>
              <a:t> is the electrical resistivity</a:t>
            </a:r>
          </a:p>
          <a:p>
            <a:pPr eaLnBrk="1" hangingPunct="1"/>
            <a:r>
              <a:rPr lang="en-US">
                <a:ea typeface="ＭＳ Ｐゴシック" charset="0"/>
                <a:cs typeface="ＭＳ Ｐゴシック" charset="0"/>
              </a:rPr>
              <a:t>Conduction electrons carry the current &amp; there are 2 scattering mechanisms</a:t>
            </a:r>
          </a:p>
          <a:p>
            <a:pPr lvl="1" eaLnBrk="1" hangingPunct="1"/>
            <a:r>
              <a:rPr lang="en-US">
                <a:ea typeface="ＭＳ Ｐゴシック" charset="0"/>
              </a:rPr>
              <a:t>Scattering of electrons off phonons</a:t>
            </a:r>
          </a:p>
          <a:p>
            <a:pPr lvl="1" eaLnBrk="1" hangingPunct="1"/>
            <a:r>
              <a:rPr lang="en-US">
                <a:ea typeface="ＭＳ Ｐゴシック" charset="0"/>
              </a:rPr>
              <a:t>Scattering of electrons off impurities or defects (e.g. dislocations)</a:t>
            </a:r>
          </a:p>
        </p:txBody>
      </p:sp>
      <p:sp>
        <p:nvSpPr>
          <p:cNvPr id="36869" name="Date Placeholder 5"/>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sz="1000">
                <a:solidFill>
                  <a:srgbClr val="064308"/>
                </a:solidFill>
              </a:rPr>
              <a:t>January 2016</a:t>
            </a:r>
          </a:p>
        </p:txBody>
      </p:sp>
      <p:sp>
        <p:nvSpPr>
          <p:cNvPr id="3686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a:solidFill>
                  <a:srgbClr val="064308"/>
                </a:solidFill>
              </a:rPr>
              <a:t>Lecture 4: J.G. Weisend II</a:t>
            </a:r>
          </a:p>
        </p:txBody>
      </p:sp>
      <p:sp>
        <p:nvSpPr>
          <p:cNvPr id="3686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6FCBFC5-F5B4-8748-9BA6-6C2F6F0F0981}" type="slidenum">
              <a:rPr lang="en-US" sz="1000">
                <a:solidFill>
                  <a:srgbClr val="064308"/>
                </a:solidFill>
              </a:rPr>
              <a:pPr/>
              <a:t>27</a:t>
            </a:fld>
            <a:endParaRPr lang="en-US" sz="1000">
              <a:solidFill>
                <a:srgbClr val="064308"/>
              </a:solidFill>
            </a:endParaRPr>
          </a:p>
        </p:txBody>
      </p:sp>
    </p:spTree>
    <p:extLst>
      <p:ext uri="{BB962C8B-B14F-4D97-AF65-F5344CB8AC3E}">
        <p14:creationId xmlns:p14="http://schemas.microsoft.com/office/powerpoint/2010/main" val="27601000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209431" y="118331"/>
            <a:ext cx="7139136" cy="1143000"/>
          </a:xfrm>
        </p:spPr>
        <p:txBody>
          <a:bodyPr rtlCol="0">
            <a:normAutofit fontScale="90000"/>
          </a:bodyPr>
          <a:lstStyle/>
          <a:p>
            <a:pPr eaLnBrk="1" fontAlgn="auto" hangingPunct="1">
              <a:spcAft>
                <a:spcPts val="0"/>
              </a:spcAft>
              <a:defRPr/>
            </a:pPr>
            <a:r>
              <a:rPr lang="en-US" sz="4000" dirty="0" smtClean="0"/>
              <a:t>Electrical Resistivity </a:t>
            </a:r>
            <a:br>
              <a:rPr lang="en-US" sz="4000" dirty="0" smtClean="0"/>
            </a:br>
            <a:r>
              <a:rPr lang="en-US" sz="4000" dirty="0" smtClean="0"/>
              <a:t>of Metals</a:t>
            </a:r>
          </a:p>
        </p:txBody>
      </p:sp>
      <p:sp>
        <p:nvSpPr>
          <p:cNvPr id="88067" name="Rectangle 3"/>
          <p:cNvSpPr>
            <a:spLocks noGrp="1" noChangeArrowheads="1"/>
          </p:cNvSpPr>
          <p:nvPr>
            <p:ph idx="1"/>
          </p:nvPr>
        </p:nvSpPr>
        <p:spPr/>
        <p:txBody>
          <a:bodyPr/>
          <a:lstStyle/>
          <a:p>
            <a:pPr eaLnBrk="1" hangingPunct="1"/>
            <a:r>
              <a:rPr lang="en-US">
                <a:ea typeface="ＭＳ Ｐゴシック" charset="0"/>
                <a:cs typeface="ＭＳ Ｐゴシック" charset="0"/>
              </a:rPr>
              <a:t>For T ~ </a:t>
            </a:r>
            <a:r>
              <a:rPr lang="en-US">
                <a:latin typeface="Symbol" charset="0"/>
                <a:ea typeface="ＭＳ Ｐゴシック" charset="0"/>
                <a:cs typeface="ＭＳ Ｐゴシック" charset="0"/>
              </a:rPr>
              <a:t>q </a:t>
            </a:r>
            <a:r>
              <a:rPr lang="en-US">
                <a:ea typeface="ＭＳ Ｐゴシック" charset="0"/>
                <a:cs typeface="ＭＳ Ｐゴシック" charset="0"/>
              </a:rPr>
              <a:t>phonon scattering dominates</a:t>
            </a:r>
            <a:r>
              <a:rPr lang="en-US">
                <a:latin typeface="Symbol" charset="0"/>
                <a:ea typeface="ＭＳ Ｐゴシック" charset="0"/>
                <a:cs typeface="ＭＳ Ｐゴシック" charset="0"/>
              </a:rPr>
              <a:t> </a:t>
            </a:r>
          </a:p>
          <a:p>
            <a:pPr lvl="1" eaLnBrk="1" hangingPunct="1"/>
            <a:r>
              <a:rPr lang="en-US">
                <a:latin typeface="Symbol" charset="0"/>
                <a:ea typeface="ＭＳ Ｐゴシック" charset="0"/>
              </a:rPr>
              <a:t>r</a:t>
            </a:r>
            <a:r>
              <a:rPr lang="en-US">
                <a:ea typeface="ＭＳ Ｐゴシック" charset="0"/>
              </a:rPr>
              <a:t> is proportional to T</a:t>
            </a:r>
          </a:p>
          <a:p>
            <a:pPr eaLnBrk="1" hangingPunct="1"/>
            <a:r>
              <a:rPr lang="en-US">
                <a:ea typeface="ＭＳ Ｐゴシック" charset="0"/>
                <a:cs typeface="ＭＳ Ｐゴシック" charset="0"/>
              </a:rPr>
              <a:t>For T&lt;&lt; </a:t>
            </a:r>
            <a:r>
              <a:rPr lang="en-US">
                <a:latin typeface="Symbol" charset="0"/>
                <a:ea typeface="ＭＳ Ｐゴシック" charset="0"/>
                <a:cs typeface="ＭＳ Ｐゴシック" charset="0"/>
              </a:rPr>
              <a:t>q</a:t>
            </a:r>
            <a:r>
              <a:rPr lang="en-US">
                <a:ea typeface="ＭＳ Ｐゴシック" charset="0"/>
                <a:cs typeface="ＭＳ Ｐゴシック" charset="0"/>
              </a:rPr>
              <a:t> impurity scattering dominates</a:t>
            </a:r>
          </a:p>
          <a:p>
            <a:pPr lvl="1" eaLnBrk="1" hangingPunct="1"/>
            <a:r>
              <a:rPr lang="en-US">
                <a:latin typeface="Symbol" charset="0"/>
                <a:ea typeface="ＭＳ Ｐゴシック" charset="0"/>
              </a:rPr>
              <a:t>r</a:t>
            </a:r>
            <a:r>
              <a:rPr lang="en-US">
                <a:ea typeface="ＭＳ Ｐゴシック" charset="0"/>
              </a:rPr>
              <a:t> is constant</a:t>
            </a:r>
          </a:p>
          <a:p>
            <a:pPr eaLnBrk="1" hangingPunct="1"/>
            <a:r>
              <a:rPr lang="en-US">
                <a:ea typeface="ＭＳ Ｐゴシック" charset="0"/>
                <a:cs typeface="ＭＳ Ｐゴシック" charset="0"/>
              </a:rPr>
              <a:t>Between these two regions (T~ </a:t>
            </a:r>
            <a:r>
              <a:rPr lang="en-US">
                <a:latin typeface="Symbol" charset="0"/>
                <a:ea typeface="ＭＳ Ｐゴシック" charset="0"/>
                <a:cs typeface="ＭＳ Ｐゴシック" charset="0"/>
              </a:rPr>
              <a:t>q</a:t>
            </a:r>
            <a:r>
              <a:rPr lang="en-US">
                <a:ea typeface="ＭＳ Ｐゴシック" charset="0"/>
                <a:cs typeface="ＭＳ Ｐゴシック" charset="0"/>
              </a:rPr>
              <a:t>/3)</a:t>
            </a:r>
          </a:p>
          <a:p>
            <a:pPr lvl="1" eaLnBrk="1" hangingPunct="1"/>
            <a:r>
              <a:rPr lang="en-US">
                <a:latin typeface="Symbol" charset="0"/>
                <a:ea typeface="ＭＳ Ｐゴシック" charset="0"/>
              </a:rPr>
              <a:t>r</a:t>
            </a:r>
            <a:r>
              <a:rPr lang="en-US">
                <a:ea typeface="ＭＳ Ｐゴシック" charset="0"/>
              </a:rPr>
              <a:t> is proportional to T</a:t>
            </a:r>
            <a:r>
              <a:rPr lang="en-US" baseline="30000">
                <a:ea typeface="ＭＳ Ｐゴシック" charset="0"/>
              </a:rPr>
              <a:t>5</a:t>
            </a:r>
            <a:r>
              <a:rPr lang="en-US">
                <a:ea typeface="ＭＳ Ｐゴシック" charset="0"/>
              </a:rPr>
              <a:t> for metals</a:t>
            </a:r>
          </a:p>
          <a:p>
            <a:pPr eaLnBrk="1" hangingPunct="1"/>
            <a:r>
              <a:rPr lang="en-US">
                <a:ea typeface="ＭＳ Ｐゴシック" charset="0"/>
                <a:cs typeface="ＭＳ Ｐゴシック" charset="0"/>
              </a:rPr>
              <a:t>RRR = </a:t>
            </a:r>
            <a:r>
              <a:rPr lang="en-US">
                <a:latin typeface="Symbol" charset="0"/>
                <a:ea typeface="ＭＳ Ｐゴシック" charset="0"/>
                <a:cs typeface="ＭＳ Ｐゴシック" charset="0"/>
              </a:rPr>
              <a:t>r</a:t>
            </a:r>
            <a:r>
              <a:rPr lang="en-US">
                <a:ea typeface="ＭＳ Ｐゴシック" charset="0"/>
                <a:cs typeface="ＭＳ Ｐゴシック" charset="0"/>
              </a:rPr>
              <a:t> (300 K)/</a:t>
            </a:r>
            <a:r>
              <a:rPr lang="en-US">
                <a:latin typeface="Symbol" charset="0"/>
                <a:ea typeface="ＭＳ Ｐゴシック" charset="0"/>
                <a:cs typeface="ＭＳ Ｐゴシック" charset="0"/>
              </a:rPr>
              <a:t>r</a:t>
            </a:r>
            <a:r>
              <a:rPr lang="en-US">
                <a:ea typeface="ＭＳ Ｐゴシック" charset="0"/>
                <a:cs typeface="ＭＳ Ｐゴシック" charset="0"/>
              </a:rPr>
              <a:t> (4.2K) an indication of metal purity</a:t>
            </a:r>
          </a:p>
        </p:txBody>
      </p:sp>
      <p:sp>
        <p:nvSpPr>
          <p:cNvPr id="38917" name="Date Placeholder 5"/>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sz="1000">
                <a:solidFill>
                  <a:srgbClr val="064308"/>
                </a:solidFill>
              </a:rPr>
              <a:t>January 2016</a:t>
            </a:r>
          </a:p>
        </p:txBody>
      </p:sp>
      <p:sp>
        <p:nvSpPr>
          <p:cNvPr id="3891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a:solidFill>
                  <a:srgbClr val="064308"/>
                </a:solidFill>
              </a:rPr>
              <a:t>Lecture 4: J.G. Weisend II</a:t>
            </a:r>
          </a:p>
        </p:txBody>
      </p:sp>
      <p:sp>
        <p:nvSpPr>
          <p:cNvPr id="3891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FAE194-85BE-8747-A07F-BBB39315B907}" type="slidenum">
              <a:rPr lang="en-US" sz="1000">
                <a:solidFill>
                  <a:srgbClr val="064308"/>
                </a:solidFill>
              </a:rPr>
              <a:pPr/>
              <a:t>28</a:t>
            </a:fld>
            <a:endParaRPr lang="en-US" sz="1000">
              <a:solidFill>
                <a:srgbClr val="064308"/>
              </a:solidFill>
            </a:endParaRPr>
          </a:p>
        </p:txBody>
      </p:sp>
    </p:spTree>
    <p:extLst>
      <p:ext uri="{BB962C8B-B14F-4D97-AF65-F5344CB8AC3E}">
        <p14:creationId xmlns:p14="http://schemas.microsoft.com/office/powerpoint/2010/main" val="4093583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 fill="hold"/>
                                        <p:tgtEl>
                                          <p:spTgt spid="880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80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88067">
                                            <p:txEl>
                                              <p:pRg st="1" end="1"/>
                                            </p:txEl>
                                          </p:spTgt>
                                        </p:tgtEl>
                                        <p:attrNameLst>
                                          <p:attrName>style.visibility</p:attrName>
                                        </p:attrNameLst>
                                      </p:cBhvr>
                                      <p:to>
                                        <p:strVal val="visible"/>
                                      </p:to>
                                    </p:set>
                                    <p:animEffect transition="in" filter="blinds(horizontal)">
                                      <p:cBhvr>
                                        <p:cTn id="13" dur="500"/>
                                        <p:tgtEl>
                                          <p:spTgt spid="88067">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88067">
                                            <p:txEl>
                                              <p:pRg st="2" end="2"/>
                                            </p:txEl>
                                          </p:spTgt>
                                        </p:tgtEl>
                                        <p:attrNameLst>
                                          <p:attrName>style.visibility</p:attrName>
                                        </p:attrNameLst>
                                      </p:cBhvr>
                                      <p:to>
                                        <p:strVal val="visible"/>
                                      </p:to>
                                    </p:set>
                                    <p:anim calcmode="lin" valueType="num">
                                      <p:cBhvr additive="base">
                                        <p:cTn id="18" dur="500" fill="hold"/>
                                        <p:tgtEl>
                                          <p:spTgt spid="88067">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8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88067">
                                            <p:txEl>
                                              <p:pRg st="3" end="3"/>
                                            </p:txEl>
                                          </p:spTgt>
                                        </p:tgtEl>
                                        <p:attrNameLst>
                                          <p:attrName>style.visibility</p:attrName>
                                        </p:attrNameLst>
                                      </p:cBhvr>
                                      <p:to>
                                        <p:strVal val="visible"/>
                                      </p:to>
                                    </p:set>
                                    <p:animEffect transition="in" filter="blinds(horizontal)">
                                      <p:cBhvr>
                                        <p:cTn id="24" dur="500"/>
                                        <p:tgtEl>
                                          <p:spTgt spid="88067">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88067">
                                            <p:txEl>
                                              <p:pRg st="4" end="4"/>
                                            </p:txEl>
                                          </p:spTgt>
                                        </p:tgtEl>
                                        <p:attrNameLst>
                                          <p:attrName>style.visibility</p:attrName>
                                        </p:attrNameLst>
                                      </p:cBhvr>
                                      <p:to>
                                        <p:strVal val="visible"/>
                                      </p:to>
                                    </p:set>
                                    <p:anim calcmode="lin" valueType="num">
                                      <p:cBhvr additive="base">
                                        <p:cTn id="29" dur="500" fill="hold"/>
                                        <p:tgtEl>
                                          <p:spTgt spid="88067">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80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88067">
                                            <p:txEl>
                                              <p:pRg st="5" end="5"/>
                                            </p:txEl>
                                          </p:spTgt>
                                        </p:tgtEl>
                                        <p:attrNameLst>
                                          <p:attrName>style.visibility</p:attrName>
                                        </p:attrNameLst>
                                      </p:cBhvr>
                                      <p:to>
                                        <p:strVal val="visible"/>
                                      </p:to>
                                    </p:set>
                                    <p:animEffect transition="in" filter="blinds(horizontal)">
                                      <p:cBhvr>
                                        <p:cTn id="35" dur="500"/>
                                        <p:tgtEl>
                                          <p:spTgt spid="88067">
                                            <p:txEl>
                                              <p:pRg st="5" end="5"/>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88067">
                                            <p:txEl>
                                              <p:pRg st="6" end="6"/>
                                            </p:txEl>
                                          </p:spTgt>
                                        </p:tgtEl>
                                        <p:attrNameLst>
                                          <p:attrName>style.visibility</p:attrName>
                                        </p:attrNameLst>
                                      </p:cBhvr>
                                      <p:to>
                                        <p:strVal val="visible"/>
                                      </p:to>
                                    </p:set>
                                    <p:anim calcmode="lin" valueType="num">
                                      <p:cBhvr additive="base">
                                        <p:cTn id="40" dur="1000" fill="hold"/>
                                        <p:tgtEl>
                                          <p:spTgt spid="88067">
                                            <p:txEl>
                                              <p:pRg st="6" end="6"/>
                                            </p:txEl>
                                          </p:spTgt>
                                        </p:tgtEl>
                                        <p:attrNameLst>
                                          <p:attrName>ppt_x</p:attrName>
                                        </p:attrNameLst>
                                      </p:cBhvr>
                                      <p:tavLst>
                                        <p:tav tm="0">
                                          <p:val>
                                            <p:strVal val="#ppt_x"/>
                                          </p:val>
                                        </p:tav>
                                        <p:tav tm="100000">
                                          <p:val>
                                            <p:strVal val="#ppt_x"/>
                                          </p:val>
                                        </p:tav>
                                      </p:tavLst>
                                    </p:anim>
                                    <p:anim calcmode="lin" valueType="num">
                                      <p:cBhvr additive="base">
                                        <p:cTn id="41" dur="1000" fill="hold"/>
                                        <p:tgtEl>
                                          <p:spTgt spid="880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6"/>
          <p:cNvSpPr>
            <a:spLocks noGrp="1"/>
          </p:cNvSpPr>
          <p:nvPr>
            <p:ph type="title"/>
          </p:nvPr>
        </p:nvSpPr>
        <p:spPr>
          <a:xfrm>
            <a:off x="1385277" y="176945"/>
            <a:ext cx="7139136" cy="1143000"/>
          </a:xfrm>
        </p:spPr>
        <p:txBody>
          <a:bodyPr>
            <a:normAutofit/>
          </a:bodyPr>
          <a:lstStyle/>
          <a:p>
            <a:pPr eaLnBrk="1" hangingPunct="1"/>
            <a:r>
              <a:rPr lang="en-US" sz="2400" dirty="0">
                <a:ea typeface="ＭＳ Ｐゴシック" charset="0"/>
                <a:cs typeface="ＭＳ Ｐゴシック" charset="0"/>
              </a:rPr>
              <a:t>Electrical Resistivity of Copper</a:t>
            </a:r>
          </a:p>
        </p:txBody>
      </p:sp>
      <p:sp>
        <p:nvSpPr>
          <p:cNvPr id="40961" name="Rectangle 2"/>
          <p:cNvSpPr>
            <a:spLocks noGrp="1" noChangeArrowheads="1"/>
          </p:cNvSpPr>
          <p:nvPr>
            <p:ph idx="1"/>
          </p:nvPr>
        </p:nvSpPr>
        <p:spPr/>
        <p:txBody>
          <a:bodyPr/>
          <a:lstStyle/>
          <a:p>
            <a:pPr algn="ctr" eaLnBrk="1" hangingPunct="1">
              <a:buFont typeface="Wingdings" charset="0"/>
              <a:buNone/>
            </a:pPr>
            <a:r>
              <a:rPr lang="en-US" sz="1600" b="1">
                <a:ea typeface="ＭＳ Ｐゴシック" charset="0"/>
                <a:cs typeface="ＭＳ Ｐゴシック" charset="0"/>
              </a:rPr>
              <a:t>Electrical Resistivity of Copper</a:t>
            </a:r>
          </a:p>
          <a:p>
            <a:pPr algn="ctr" eaLnBrk="1" hangingPunct="1">
              <a:buFont typeface="Wingdings" charset="0"/>
              <a:buNone/>
            </a:pPr>
            <a:r>
              <a:rPr lang="en-US" sz="1600" b="1">
                <a:ea typeface="ＭＳ Ｐゴシック" charset="0"/>
                <a:cs typeface="ＭＳ Ｐゴシック" charset="0"/>
              </a:rPr>
              <a:t>From </a:t>
            </a:r>
            <a:r>
              <a:rPr lang="en-US" sz="1600" b="1" u="sng">
                <a:ea typeface="ＭＳ Ｐゴシック" charset="0"/>
                <a:cs typeface="ＭＳ Ｐゴシック" charset="0"/>
              </a:rPr>
              <a:t>Handbook of Materials for Superconducting Machinery</a:t>
            </a:r>
            <a:r>
              <a:rPr lang="en-US" sz="1600" b="1">
                <a:ea typeface="ＭＳ Ｐゴシック" charset="0"/>
                <a:cs typeface="ＭＳ Ｐゴシック" charset="0"/>
              </a:rPr>
              <a:t> (1974)</a:t>
            </a:r>
            <a:endParaRPr lang="en-US" sz="1600" b="1" u="sng">
              <a:ea typeface="ＭＳ Ｐゴシック" charset="0"/>
              <a:cs typeface="ＭＳ Ｐゴシック" charset="0"/>
            </a:endParaRPr>
          </a:p>
        </p:txBody>
      </p:sp>
      <p:sp>
        <p:nvSpPr>
          <p:cNvPr id="40966" name="Date Placeholder 6"/>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sz="1000">
                <a:solidFill>
                  <a:srgbClr val="064308"/>
                </a:solidFill>
              </a:rPr>
              <a:t>January 2016</a:t>
            </a:r>
          </a:p>
        </p:txBody>
      </p:sp>
      <p:sp>
        <p:nvSpPr>
          <p:cNvPr id="4096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a:solidFill>
                  <a:srgbClr val="064308"/>
                </a:solidFill>
              </a:rPr>
              <a:t>Lecture 4: J.G. Weisend II</a:t>
            </a:r>
          </a:p>
        </p:txBody>
      </p:sp>
      <p:sp>
        <p:nvSpPr>
          <p:cNvPr id="4096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FE66C0B-13AD-0A4A-88C9-13A0CEE43B65}" type="slidenum">
              <a:rPr lang="en-US" sz="1000">
                <a:solidFill>
                  <a:srgbClr val="064308"/>
                </a:solidFill>
              </a:rPr>
              <a:pPr/>
              <a:t>29</a:t>
            </a:fld>
            <a:endParaRPr lang="en-US" sz="1000">
              <a:solidFill>
                <a:srgbClr val="064308"/>
              </a:solidFill>
            </a:endParaRPr>
          </a:p>
        </p:txBody>
      </p:sp>
      <p:graphicFrame>
        <p:nvGraphicFramePr>
          <p:cNvPr id="40965" name="Object 2"/>
          <p:cNvGraphicFramePr>
            <a:graphicFrameLocks noChangeAspect="1"/>
          </p:cNvGraphicFramePr>
          <p:nvPr>
            <p:extLst>
              <p:ext uri="{D42A27DB-BD31-4B8C-83A1-F6EECF244321}">
                <p14:modId xmlns:p14="http://schemas.microsoft.com/office/powerpoint/2010/main" val="2967456182"/>
              </p:ext>
            </p:extLst>
          </p:nvPr>
        </p:nvGraphicFramePr>
        <p:xfrm>
          <a:off x="564661" y="1737458"/>
          <a:ext cx="7229570" cy="4618892"/>
        </p:xfrm>
        <a:graphic>
          <a:graphicData uri="http://schemas.openxmlformats.org/presentationml/2006/ole">
            <mc:AlternateContent xmlns:mc="http://schemas.openxmlformats.org/markup-compatibility/2006">
              <mc:Choice xmlns:v="urn:schemas-microsoft-com:vml" Requires="v">
                <p:oleObj spid="_x0000_s25602" name="Photo Editor Photo" r:id="rId4" imgW="8238095" imgH="16238095" progId="MSPhotoEd.3">
                  <p:embed/>
                </p:oleObj>
              </mc:Choice>
              <mc:Fallback>
                <p:oleObj name="Photo Editor Photo" r:id="rId4" imgW="8238095" imgH="16238095"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661" y="1737458"/>
                        <a:ext cx="7229570" cy="461889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6057848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ea typeface="ＭＳ Ｐゴシック" charset="0"/>
                <a:cs typeface="ＭＳ Ｐゴシック" charset="0"/>
              </a:rPr>
              <a:t>Issues with Materials at </a:t>
            </a:r>
            <a:br>
              <a:rPr lang="en-US" sz="4000" dirty="0">
                <a:ea typeface="ＭＳ Ｐゴシック" charset="0"/>
                <a:cs typeface="ＭＳ Ｐゴシック" charset="0"/>
              </a:rPr>
            </a:br>
            <a:r>
              <a:rPr lang="en-US" sz="4000" dirty="0">
                <a:ea typeface="ＭＳ Ｐゴシック" charset="0"/>
                <a:cs typeface="ＭＳ Ｐゴシック" charset="0"/>
              </a:rPr>
              <a:t>Cryogenic Temperatures</a:t>
            </a:r>
            <a:endParaRPr lang="en-US" sz="4000" dirty="0"/>
          </a:p>
        </p:txBody>
      </p:sp>
      <p:sp>
        <p:nvSpPr>
          <p:cNvPr id="3" name="Content Placeholder 2"/>
          <p:cNvSpPr>
            <a:spLocks noGrp="1"/>
          </p:cNvSpPr>
          <p:nvPr>
            <p:ph idx="1"/>
          </p:nvPr>
        </p:nvSpPr>
        <p:spPr/>
        <p:txBody>
          <a:bodyPr>
            <a:normAutofit/>
          </a:bodyPr>
          <a:lstStyle/>
          <a:p>
            <a:r>
              <a:rPr lang="en-US" dirty="0">
                <a:ea typeface="ＭＳ Ｐゴシック" charset="0"/>
                <a:cs typeface="ＭＳ Ｐゴシック" charset="0"/>
              </a:rPr>
              <a:t>Material properties change significantly with temperature. These changes must be allowed for in the design.</a:t>
            </a:r>
          </a:p>
          <a:p>
            <a:r>
              <a:rPr lang="en-US" dirty="0">
                <a:ea typeface="ＭＳ Ｐゴシック" charset="0"/>
                <a:cs typeface="ＭＳ Ｐゴシック" charset="0"/>
              </a:rPr>
              <a:t>Many materials are unsuitable for cryogenic use.</a:t>
            </a:r>
          </a:p>
          <a:p>
            <a:r>
              <a:rPr lang="en-US" dirty="0">
                <a:ea typeface="ＭＳ Ｐゴシック" charset="0"/>
                <a:cs typeface="ＭＳ Ｐゴシック" charset="0"/>
              </a:rPr>
              <a:t>Material selection must always be done carefully. Testing may be required.</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3</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354200838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28969" y="108561"/>
            <a:ext cx="7139136" cy="1143000"/>
          </a:xfrm>
        </p:spPr>
        <p:txBody>
          <a:bodyPr>
            <a:normAutofit fontScale="90000"/>
          </a:bodyPr>
          <a:lstStyle/>
          <a:p>
            <a:pPr eaLnBrk="1" hangingPunct="1"/>
            <a:r>
              <a:rPr lang="en-US" sz="4000" dirty="0">
                <a:ea typeface="ＭＳ Ｐゴシック" charset="0"/>
                <a:cs typeface="ＭＳ Ｐゴシック" charset="0"/>
              </a:rPr>
              <a:t>Electrical Resistivity </a:t>
            </a:r>
            <a:br>
              <a:rPr lang="en-US" sz="4000" dirty="0">
                <a:ea typeface="ＭＳ Ｐゴシック" charset="0"/>
                <a:cs typeface="ＭＳ Ｐゴシック" charset="0"/>
              </a:rPr>
            </a:br>
            <a:r>
              <a:rPr lang="en-US" sz="4000" dirty="0">
                <a:ea typeface="ＭＳ Ｐゴシック" charset="0"/>
                <a:cs typeface="ＭＳ Ｐゴシック" charset="0"/>
              </a:rPr>
              <a:t>of Other Materials</a:t>
            </a:r>
          </a:p>
        </p:txBody>
      </p:sp>
      <p:sp>
        <p:nvSpPr>
          <p:cNvPr id="43009" name="Rectangle 3"/>
          <p:cNvSpPr>
            <a:spLocks noGrp="1" noChangeArrowheads="1"/>
          </p:cNvSpPr>
          <p:nvPr>
            <p:ph idx="1"/>
          </p:nvPr>
        </p:nvSpPr>
        <p:spPr/>
        <p:txBody>
          <a:bodyPr/>
          <a:lstStyle/>
          <a:p>
            <a:pPr eaLnBrk="1" hangingPunct="1"/>
            <a:r>
              <a:rPr lang="en-US" sz="2000" dirty="0">
                <a:ea typeface="ＭＳ Ｐゴシック" charset="0"/>
                <a:cs typeface="ＭＳ Ｐゴシック" charset="0"/>
              </a:rPr>
              <a:t>Amorphous materials &amp; semiconductors have very different resistivity characteristics than metals</a:t>
            </a:r>
          </a:p>
          <a:p>
            <a:pPr eaLnBrk="1" hangingPunct="1"/>
            <a:r>
              <a:rPr lang="en-US" sz="2000" dirty="0">
                <a:ea typeface="ＭＳ Ｐゴシック" charset="0"/>
                <a:cs typeface="ＭＳ Ｐゴシック" charset="0"/>
              </a:rPr>
              <a:t>The resistivity of semiconductors is very non linear &amp; typically </a:t>
            </a:r>
            <a:r>
              <a:rPr lang="en-US" sz="2000" b="1" dirty="0">
                <a:ea typeface="ＭＳ Ｐゴシック" charset="0"/>
                <a:cs typeface="ＭＳ Ｐゴシック" charset="0"/>
              </a:rPr>
              <a:t>increases</a:t>
            </a:r>
            <a:r>
              <a:rPr lang="en-US" sz="2000" dirty="0">
                <a:ea typeface="ＭＳ Ｐゴシック" charset="0"/>
                <a:cs typeface="ＭＳ Ｐゴシック" charset="0"/>
              </a:rPr>
              <a:t> with decreasing T due to fewer electrons in the conduction band</a:t>
            </a:r>
          </a:p>
          <a:p>
            <a:pPr eaLnBrk="1" hangingPunct="1"/>
            <a:r>
              <a:rPr lang="en-US" sz="2000" dirty="0">
                <a:ea typeface="ＭＳ Ｐゴシック" charset="0"/>
                <a:cs typeface="ＭＳ Ｐゴシック" charset="0"/>
              </a:rPr>
              <a:t>Superconductivity – </a:t>
            </a:r>
            <a:r>
              <a:rPr lang="en-US" sz="2000" dirty="0" smtClean="0">
                <a:ea typeface="ＭＳ Ｐゴシック" charset="0"/>
                <a:cs typeface="ＭＳ Ｐゴシック" charset="0"/>
              </a:rPr>
              <a:t>A later lecture</a:t>
            </a:r>
            <a:endParaRPr lang="en-US" sz="2000" dirty="0">
              <a:ea typeface="ＭＳ Ｐゴシック" charset="0"/>
              <a:cs typeface="ＭＳ Ｐゴシック" charset="0"/>
            </a:endParaRPr>
          </a:p>
        </p:txBody>
      </p:sp>
      <p:sp>
        <p:nvSpPr>
          <p:cNvPr id="43014" name="Date Placeholder 6"/>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sz="1000">
                <a:solidFill>
                  <a:srgbClr val="064308"/>
                </a:solidFill>
              </a:rPr>
              <a:t>January 2016</a:t>
            </a:r>
          </a:p>
        </p:txBody>
      </p:sp>
      <p:sp>
        <p:nvSpPr>
          <p:cNvPr id="43011"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a:solidFill>
                  <a:srgbClr val="064308"/>
                </a:solidFill>
              </a:rPr>
              <a:t>Lecture 4: J.G. Weisend II</a:t>
            </a:r>
          </a:p>
        </p:txBody>
      </p:sp>
      <p:sp>
        <p:nvSpPr>
          <p:cNvPr id="4301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2733909-D050-B24C-AC7C-7D0E2982DCCF}" type="slidenum">
              <a:rPr lang="en-US" sz="1000">
                <a:solidFill>
                  <a:srgbClr val="064308"/>
                </a:solidFill>
              </a:rPr>
              <a:pPr/>
              <a:t>30</a:t>
            </a:fld>
            <a:endParaRPr lang="en-US" sz="1000">
              <a:solidFill>
                <a:srgbClr val="064308"/>
              </a:solidFill>
            </a:endParaRPr>
          </a:p>
        </p:txBody>
      </p:sp>
      <p:graphicFrame>
        <p:nvGraphicFramePr>
          <p:cNvPr id="43013" name="Object 2"/>
          <p:cNvGraphicFramePr>
            <a:graphicFrameLocks noChangeAspect="1"/>
          </p:cNvGraphicFramePr>
          <p:nvPr>
            <p:extLst>
              <p:ext uri="{D42A27DB-BD31-4B8C-83A1-F6EECF244321}">
                <p14:modId xmlns:p14="http://schemas.microsoft.com/office/powerpoint/2010/main" val="1926354089"/>
              </p:ext>
            </p:extLst>
          </p:nvPr>
        </p:nvGraphicFramePr>
        <p:xfrm>
          <a:off x="4859974" y="3198935"/>
          <a:ext cx="3508131" cy="3200400"/>
        </p:xfrm>
        <a:graphic>
          <a:graphicData uri="http://schemas.openxmlformats.org/presentationml/2006/ole">
            <mc:AlternateContent xmlns:mc="http://schemas.openxmlformats.org/markup-compatibility/2006">
              <mc:Choice xmlns:v="urn:schemas-microsoft-com:vml" Requires="v">
                <p:oleObj spid="_x0000_s27650" name="Photo Editor Photo" r:id="rId4" imgW="5144218" imgH="4361905" progId="MSPhotoEd.3">
                  <p:embed/>
                </p:oleObj>
              </mc:Choice>
              <mc:Fallback>
                <p:oleObj name="Photo Editor Photo" r:id="rId4" imgW="5144218" imgH="4361905"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974" y="3198935"/>
                        <a:ext cx="3508131" cy="32004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70768042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184652" y="176006"/>
            <a:ext cx="7139136" cy="1143000"/>
          </a:xfrm>
        </p:spPr>
        <p:txBody>
          <a:bodyPr/>
          <a:lstStyle/>
          <a:p>
            <a:pPr eaLnBrk="1" hangingPunct="1"/>
            <a:r>
              <a:rPr lang="en-US" dirty="0">
                <a:ea typeface="ＭＳ Ｐゴシック" charset="0"/>
                <a:cs typeface="ＭＳ Ｐゴシック" charset="0"/>
              </a:rPr>
              <a:t>Material Strength</a:t>
            </a:r>
          </a:p>
        </p:txBody>
      </p:sp>
      <p:sp>
        <p:nvSpPr>
          <p:cNvPr id="88065" name="Rectangle 3"/>
          <p:cNvSpPr>
            <a:spLocks noGrp="1" noChangeArrowheads="1"/>
          </p:cNvSpPr>
          <p:nvPr>
            <p:ph idx="1"/>
          </p:nvPr>
        </p:nvSpPr>
        <p:spPr/>
        <p:txBody>
          <a:bodyPr/>
          <a:lstStyle/>
          <a:p>
            <a:pPr eaLnBrk="1" hangingPunct="1"/>
            <a:endParaRPr lang="en-US" sz="2800" b="1">
              <a:ea typeface="ＭＳ Ｐゴシック" charset="0"/>
              <a:cs typeface="ＭＳ Ｐゴシック" charset="0"/>
            </a:endParaRPr>
          </a:p>
          <a:p>
            <a:pPr eaLnBrk="1" hangingPunct="1"/>
            <a:r>
              <a:rPr lang="en-US" sz="2800">
                <a:ea typeface="ＭＳ Ｐゴシック" charset="0"/>
                <a:cs typeface="ＭＳ Ｐゴシック" charset="0"/>
              </a:rPr>
              <a:t>Tends to increase at low temperatures (as long as there is no ductile to brittle transition)</a:t>
            </a:r>
          </a:p>
          <a:p>
            <a:pPr eaLnBrk="1" hangingPunct="1"/>
            <a:r>
              <a:rPr lang="en-US" sz="2800">
                <a:ea typeface="ＭＳ Ｐゴシック" charset="0"/>
                <a:cs typeface="ＭＳ Ｐゴシック" charset="0"/>
              </a:rPr>
              <a:t>300 K values are typically used for conservative design. Remember all systems start out at 300 K &amp; may unexpectedly return to 300 K.</a:t>
            </a:r>
          </a:p>
          <a:p>
            <a:pPr eaLnBrk="1" hangingPunct="1"/>
            <a:r>
              <a:rPr lang="en-US" sz="2800">
                <a:ea typeface="ＭＳ Ｐゴシック" charset="0"/>
                <a:cs typeface="ＭＳ Ｐゴシック" charset="0"/>
              </a:rPr>
              <a:t>Always look up values or test materials of interest</a:t>
            </a:r>
          </a:p>
        </p:txBody>
      </p:sp>
      <p:sp>
        <p:nvSpPr>
          <p:cNvPr id="88069" name="Date Placeholder 5"/>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smtClean="0">
                <a:solidFill>
                  <a:srgbClr val="064308"/>
                </a:solidFill>
              </a:rPr>
              <a:t>January 2017</a:t>
            </a:r>
            <a:endParaRPr sz="1000">
              <a:solidFill>
                <a:srgbClr val="064308"/>
              </a:solidFill>
            </a:endParaRPr>
          </a:p>
        </p:txBody>
      </p:sp>
      <p:sp>
        <p:nvSpPr>
          <p:cNvPr id="8806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smtClean="0">
                <a:solidFill>
                  <a:srgbClr val="064308"/>
                </a:solidFill>
              </a:rPr>
              <a:t>J. G. Weisend II </a:t>
            </a:r>
            <a:endParaRPr lang="en-US" sz="1000">
              <a:solidFill>
                <a:srgbClr val="064308"/>
              </a:solidFill>
            </a:endParaRPr>
          </a:p>
        </p:txBody>
      </p:sp>
      <p:sp>
        <p:nvSpPr>
          <p:cNvPr id="8806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7677CB6-5595-B649-9FD2-8BFA454A3877}" type="slidenum">
              <a:rPr lang="en-US" sz="1000">
                <a:solidFill>
                  <a:srgbClr val="064308"/>
                </a:solidFill>
              </a:rPr>
              <a:pPr/>
              <a:t>31</a:t>
            </a:fld>
            <a:endParaRPr lang="en-US" sz="1000">
              <a:solidFill>
                <a:srgbClr val="064308"/>
              </a:solidFill>
            </a:endParaRPr>
          </a:p>
        </p:txBody>
      </p:sp>
    </p:spTree>
    <p:extLst>
      <p:ext uri="{BB962C8B-B14F-4D97-AF65-F5344CB8AC3E}">
        <p14:creationId xmlns:p14="http://schemas.microsoft.com/office/powerpoint/2010/main" val="70207897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110674" y="274638"/>
            <a:ext cx="7139136" cy="1143000"/>
          </a:xfrm>
        </p:spPr>
        <p:txBody>
          <a:bodyPr/>
          <a:lstStyle/>
          <a:p>
            <a:pPr eaLnBrk="1" hangingPunct="1"/>
            <a:r>
              <a:rPr lang="en-US" sz="1800" dirty="0">
                <a:ea typeface="ＭＳ Ｐゴシック" charset="0"/>
                <a:cs typeface="ＭＳ Ｐゴシック" charset="0"/>
              </a:rPr>
              <a:t>Typical Properties of 304 Stainless Steel</a:t>
            </a:r>
            <a:br>
              <a:rPr lang="en-US" sz="1800" dirty="0">
                <a:ea typeface="ＭＳ Ｐゴシック" charset="0"/>
                <a:cs typeface="ＭＳ Ｐゴシック" charset="0"/>
              </a:rPr>
            </a:br>
            <a:r>
              <a:rPr lang="en-US" sz="1800" dirty="0">
                <a:ea typeface="ＭＳ Ｐゴシック" charset="0"/>
                <a:cs typeface="ＭＳ Ｐゴシック" charset="0"/>
              </a:rPr>
              <a:t>From </a:t>
            </a:r>
            <a:r>
              <a:rPr lang="en-US" sz="1800" u="sng" dirty="0">
                <a:ea typeface="ＭＳ Ｐゴシック" charset="0"/>
                <a:cs typeface="ＭＳ Ｐゴシック" charset="0"/>
              </a:rPr>
              <a:t>Cryogenic Materials Data Handbook (Revised)</a:t>
            </a:r>
            <a:r>
              <a:rPr lang="en-US" sz="1800" dirty="0">
                <a:ea typeface="ＭＳ Ｐゴシック" charset="0"/>
                <a:cs typeface="ＭＳ Ｐゴシック" charset="0"/>
              </a:rPr>
              <a:t/>
            </a:r>
            <a:br>
              <a:rPr lang="en-US" sz="1800" dirty="0">
                <a:ea typeface="ＭＳ Ｐゴシック" charset="0"/>
                <a:cs typeface="ＭＳ Ｐゴシック" charset="0"/>
              </a:rPr>
            </a:br>
            <a:r>
              <a:rPr lang="en-US" sz="1800" dirty="0">
                <a:ea typeface="ＭＳ Ｐゴシック" charset="0"/>
                <a:cs typeface="ＭＳ Ｐゴシック" charset="0"/>
              </a:rPr>
              <a:t>Schwartzberg et al ( 1970)</a:t>
            </a:r>
          </a:p>
        </p:txBody>
      </p:sp>
      <p:graphicFrame>
        <p:nvGraphicFramePr>
          <p:cNvPr id="90113" name="Object 2"/>
          <p:cNvGraphicFramePr>
            <a:graphicFrameLocks noGrp="1" noChangeAspect="1"/>
          </p:cNvGraphicFramePr>
          <p:nvPr>
            <p:ph idx="1"/>
            <p:extLst>
              <p:ext uri="{D42A27DB-BD31-4B8C-83A1-F6EECF244321}">
                <p14:modId xmlns:p14="http://schemas.microsoft.com/office/powerpoint/2010/main" val="3099622721"/>
              </p:ext>
            </p:extLst>
          </p:nvPr>
        </p:nvGraphicFramePr>
        <p:xfrm>
          <a:off x="2590800" y="1486023"/>
          <a:ext cx="3612662" cy="4897622"/>
        </p:xfrm>
        <a:graphic>
          <a:graphicData uri="http://schemas.openxmlformats.org/presentationml/2006/ole">
            <mc:AlternateContent xmlns:mc="http://schemas.openxmlformats.org/markup-compatibility/2006">
              <mc:Choice xmlns:v="urn:schemas-microsoft-com:vml" Requires="v">
                <p:oleObj spid="_x0000_s21510" r:id="rId4" imgW="4767297" imgH="6462760" progId="">
                  <p:embed/>
                </p:oleObj>
              </mc:Choice>
              <mc:Fallback>
                <p:oleObj r:id="rId4" imgW="4767297" imgH="64627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486023"/>
                        <a:ext cx="3612662" cy="4897622"/>
                      </a:xfrm>
                      <a:prstGeom prst="rect">
                        <a:avLst/>
                      </a:prstGeom>
                      <a:noFill/>
                      <a:ln>
                        <a:noFill/>
                      </a:ln>
                      <a:effectLst/>
                    </p:spPr>
                  </p:pic>
                </p:oleObj>
              </mc:Fallback>
            </mc:AlternateContent>
          </a:graphicData>
        </a:graphic>
      </p:graphicFrame>
      <p:sp>
        <p:nvSpPr>
          <p:cNvPr id="90117" name="Date Placeholder 5"/>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smtClean="0">
                <a:solidFill>
                  <a:srgbClr val="064308"/>
                </a:solidFill>
              </a:rPr>
              <a:t>January 2017</a:t>
            </a:r>
            <a:endParaRPr sz="1000">
              <a:solidFill>
                <a:srgbClr val="064308"/>
              </a:solidFill>
            </a:endParaRPr>
          </a:p>
        </p:txBody>
      </p:sp>
      <p:sp>
        <p:nvSpPr>
          <p:cNvPr id="9011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smtClean="0">
                <a:solidFill>
                  <a:srgbClr val="064308"/>
                </a:solidFill>
              </a:rPr>
              <a:t>J. G. Weisend II </a:t>
            </a:r>
            <a:endParaRPr lang="en-US" sz="1000">
              <a:solidFill>
                <a:srgbClr val="064308"/>
              </a:solidFill>
            </a:endParaRPr>
          </a:p>
        </p:txBody>
      </p:sp>
      <p:sp>
        <p:nvSpPr>
          <p:cNvPr id="9011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D22F5A4-EF67-574F-A52B-3632ECDADB17}" type="slidenum">
              <a:rPr lang="en-US" sz="1000">
                <a:solidFill>
                  <a:srgbClr val="064308"/>
                </a:solidFill>
              </a:rPr>
              <a:pPr/>
              <a:t>32</a:t>
            </a:fld>
            <a:endParaRPr lang="en-US" sz="1000">
              <a:solidFill>
                <a:srgbClr val="064308"/>
              </a:solidFill>
            </a:endParaRPr>
          </a:p>
        </p:txBody>
      </p:sp>
    </p:spTree>
    <p:extLst>
      <p:ext uri="{BB962C8B-B14F-4D97-AF65-F5344CB8AC3E}">
        <p14:creationId xmlns:p14="http://schemas.microsoft.com/office/powerpoint/2010/main" val="170989660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840" y="146729"/>
            <a:ext cx="7139136" cy="1143000"/>
          </a:xfrm>
        </p:spPr>
        <p:txBody>
          <a:bodyPr/>
          <a:lstStyle/>
          <a:p>
            <a:pPr algn="ctr"/>
            <a:r>
              <a:rPr lang="en-US" dirty="0" smtClean="0"/>
              <a:t>Superconductivity</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33</a:t>
            </a:fld>
            <a:endParaRPr lang="sv-SE" dirty="0">
              <a:solidFill>
                <a:prstClr val="black">
                  <a:tint val="75000"/>
                </a:prstClr>
              </a:solidFill>
              <a:latin typeface="Calibri"/>
            </a:endParaRPr>
          </a:p>
        </p:txBody>
      </p:sp>
      <p:sp>
        <p:nvSpPr>
          <p:cNvPr id="7" name="Content Placeholder 1"/>
          <p:cNvSpPr>
            <a:spLocks noGrp="1"/>
          </p:cNvSpPr>
          <p:nvPr>
            <p:ph idx="1"/>
          </p:nvPr>
        </p:nvSpPr>
        <p:spPr>
          <a:xfrm>
            <a:off x="76200" y="1468801"/>
            <a:ext cx="8991600" cy="5027613"/>
          </a:xfrm>
        </p:spPr>
        <p:txBody>
          <a:bodyPr>
            <a:normAutofit fontScale="92500"/>
          </a:bodyPr>
          <a:lstStyle/>
          <a:p>
            <a:r>
              <a:rPr lang="en-US" dirty="0">
                <a:ea typeface="ＭＳ Ｐゴシック" charset="0"/>
                <a:cs typeface="ＭＳ Ｐゴシック" charset="0"/>
              </a:rPr>
              <a:t>As </a:t>
            </a:r>
            <a:r>
              <a:rPr lang="en-US" dirty="0" smtClean="0">
                <a:ea typeface="ＭＳ Ｐゴシック" charset="0"/>
                <a:cs typeface="ＭＳ Ｐゴシック" charset="0"/>
              </a:rPr>
              <a:t>we’</a:t>
            </a:r>
            <a:r>
              <a:rPr lang="en-US" altLang="ja-JP" dirty="0" smtClean="0">
                <a:ea typeface="ＭＳ Ｐゴシック" charset="0"/>
                <a:cs typeface="ＭＳ Ｐゴシック" charset="0"/>
              </a:rPr>
              <a:t>ve </a:t>
            </a:r>
            <a:r>
              <a:rPr lang="en-US" altLang="ja-JP" dirty="0">
                <a:ea typeface="ＭＳ Ｐゴシック" charset="0"/>
                <a:cs typeface="ＭＳ Ｐゴシック" charset="0"/>
              </a:rPr>
              <a:t>seen, superconductivity is a major motivating factor for the use of cryogenics – particularly in scientific applications but also in commercial systems such as MRI</a:t>
            </a:r>
          </a:p>
          <a:p>
            <a:r>
              <a:rPr lang="en-US" dirty="0">
                <a:ea typeface="ＭＳ Ｐゴシック" charset="0"/>
                <a:cs typeface="ＭＳ Ｐゴシック" charset="0"/>
              </a:rPr>
              <a:t>Cryogenic engineers will frequently be called upon to design systems to cool and keep cold superconducting equipment</a:t>
            </a:r>
          </a:p>
          <a:p>
            <a:r>
              <a:rPr lang="en-US" dirty="0">
                <a:ea typeface="ＭＳ Ｐゴシック" charset="0"/>
                <a:cs typeface="ＭＳ Ｐゴシック" charset="0"/>
              </a:rPr>
              <a:t>Thus, understanding the requirements of superconductors is an important part of the training of a cryogenic engineer.</a:t>
            </a:r>
          </a:p>
          <a:p>
            <a:r>
              <a:rPr lang="en-US" dirty="0">
                <a:ea typeface="ＭＳ Ｐゴシック" charset="0"/>
                <a:cs typeface="ＭＳ Ｐゴシック" charset="0"/>
              </a:rPr>
              <a:t>What is a superconductor?</a:t>
            </a:r>
          </a:p>
          <a:p>
            <a:pPr lvl="1"/>
            <a:r>
              <a:rPr lang="en-US" dirty="0">
                <a:ea typeface="ＭＳ Ｐゴシック" charset="0"/>
              </a:rPr>
              <a:t>A superconductor is a material that conducts DC electrical current with zero resistive losses under certain specific conditions</a:t>
            </a:r>
          </a:p>
          <a:p>
            <a:pPr lvl="2"/>
            <a:r>
              <a:rPr lang="en-US" dirty="0">
                <a:ea typeface="ヒラギノ角ゴ Pro W3" charset="0"/>
                <a:cs typeface="ヒラギノ角ゴ Pro W3" charset="0"/>
              </a:rPr>
              <a:t>When in the superconducting state the resistive loss is identically zero not just vanishingly small but zero</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67534477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Discovery of Superconductivity</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34</a:t>
            </a:fld>
            <a:endParaRPr lang="sv-SE" dirty="0">
              <a:solidFill>
                <a:prstClr val="black">
                  <a:tint val="75000"/>
                </a:prstClr>
              </a:solidFill>
              <a:latin typeface="Calibri"/>
            </a:endParaRPr>
          </a:p>
        </p:txBody>
      </p:sp>
      <p:sp>
        <p:nvSpPr>
          <p:cNvPr id="7" name="Content Placeholder 1"/>
          <p:cNvSpPr>
            <a:spLocks noGrp="1"/>
          </p:cNvSpPr>
          <p:nvPr>
            <p:ph idx="1"/>
          </p:nvPr>
        </p:nvSpPr>
        <p:spPr>
          <a:xfrm>
            <a:off x="76200" y="1417638"/>
            <a:ext cx="8839200" cy="1149687"/>
          </a:xfrm>
        </p:spPr>
        <p:txBody>
          <a:bodyPr>
            <a:normAutofit fontScale="92500" lnSpcReduction="10000"/>
          </a:bodyPr>
          <a:lstStyle/>
          <a:p>
            <a:pPr defTabSz="977900">
              <a:lnSpc>
                <a:spcPct val="90000"/>
              </a:lnSpc>
              <a:spcBef>
                <a:spcPct val="50000"/>
              </a:spcBef>
            </a:pPr>
            <a:r>
              <a:rPr lang="en-US" sz="2200" dirty="0">
                <a:ea typeface="ＭＳ Ｐゴシック" charset="0"/>
                <a:cs typeface="ＭＳ Ｐゴシック" charset="0"/>
              </a:rPr>
              <a:t>H. </a:t>
            </a:r>
            <a:r>
              <a:rPr lang="en-US" sz="2200" dirty="0" err="1">
                <a:ea typeface="ＭＳ Ｐゴシック" charset="0"/>
                <a:cs typeface="ＭＳ Ｐゴシック" charset="0"/>
              </a:rPr>
              <a:t>Kamerlingh-Onnes</a:t>
            </a:r>
            <a:r>
              <a:rPr lang="en-US" sz="2200" dirty="0">
                <a:ea typeface="ＭＳ Ｐゴシック" charset="0"/>
                <a:cs typeface="ＭＳ Ｐゴシック" charset="0"/>
              </a:rPr>
              <a:t>  June 9, 1911 – University of Leiden</a:t>
            </a:r>
          </a:p>
          <a:p>
            <a:pPr lvl="1" defTabSz="977900">
              <a:lnSpc>
                <a:spcPct val="90000"/>
              </a:lnSpc>
              <a:spcBef>
                <a:spcPct val="50000"/>
              </a:spcBef>
            </a:pPr>
            <a:r>
              <a:rPr lang="en-US" sz="2200" dirty="0" err="1">
                <a:ea typeface="ＭＳ Ｐゴシック" charset="0"/>
              </a:rPr>
              <a:t>Kamerlingh-Onnes</a:t>
            </a:r>
            <a:r>
              <a:rPr lang="en-US" sz="2200" dirty="0">
                <a:ea typeface="ＭＳ Ｐゴシック" charset="0"/>
              </a:rPr>
              <a:t> had previously been the first to liquefy helium in 1908</a:t>
            </a:r>
          </a:p>
          <a:p>
            <a:pPr lvl="1" defTabSz="977900">
              <a:lnSpc>
                <a:spcPct val="90000"/>
              </a:lnSpc>
              <a:spcBef>
                <a:spcPct val="50000"/>
              </a:spcBef>
            </a:pPr>
            <a:r>
              <a:rPr lang="en-US" sz="2200" dirty="0">
                <a:ea typeface="ＭＳ Ｐゴシック" charset="0"/>
              </a:rPr>
              <a:t>Having liquid helium available enabled this discovery</a:t>
            </a:r>
          </a:p>
          <a:p>
            <a:pPr lvl="1" defTabSz="977900">
              <a:spcBef>
                <a:spcPct val="50000"/>
              </a:spcBef>
              <a:buFont typeface="Arial" charset="0"/>
              <a:buNone/>
            </a:pPr>
            <a:endParaRPr lang="en-US" dirty="0">
              <a:ea typeface="ＭＳ Ｐゴシック" charset="0"/>
            </a:endParaRPr>
          </a:p>
        </p:txBody>
      </p:sp>
      <p:pic>
        <p:nvPicPr>
          <p:cNvPr id="8" name="Picture 1029" descr="rho(T)"/>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200" y="2789238"/>
            <a:ext cx="29718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a:off x="4876800" y="2865438"/>
            <a:ext cx="2514600" cy="3424238"/>
          </a:xfrm>
          <a:prstGeom prst="rect">
            <a:avLst/>
          </a:prstGeom>
        </p:spPr>
      </p:pic>
    </p:spTree>
    <p:extLst>
      <p:ext uri="{BB962C8B-B14F-4D97-AF65-F5344CB8AC3E}">
        <p14:creationId xmlns:p14="http://schemas.microsoft.com/office/powerpoint/2010/main" val="331028723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Conditions for Superconductivity</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35</a:t>
            </a:fld>
            <a:endParaRPr lang="sv-SE" dirty="0">
              <a:solidFill>
                <a:prstClr val="black">
                  <a:tint val="75000"/>
                </a:prstClr>
              </a:solidFill>
              <a:latin typeface="Calibri"/>
            </a:endParaRPr>
          </a:p>
        </p:txBody>
      </p:sp>
      <p:sp>
        <p:nvSpPr>
          <p:cNvPr id="7" name="Content Placeholder 10"/>
          <p:cNvSpPr>
            <a:spLocks noGrp="1"/>
          </p:cNvSpPr>
          <p:nvPr>
            <p:ph idx="1"/>
          </p:nvPr>
        </p:nvSpPr>
        <p:spPr>
          <a:xfrm>
            <a:off x="76200" y="1442890"/>
            <a:ext cx="4422775" cy="5027613"/>
          </a:xfrm>
        </p:spPr>
        <p:txBody>
          <a:bodyPr>
            <a:normAutofit/>
          </a:bodyPr>
          <a:lstStyle/>
          <a:p>
            <a:pPr>
              <a:lnSpc>
                <a:spcPct val="80000"/>
              </a:lnSpc>
            </a:pPr>
            <a:r>
              <a:rPr lang="en-US" sz="2100" dirty="0">
                <a:ea typeface="ＭＳ Ｐゴシック" charset="0"/>
                <a:cs typeface="ＭＳ Ｐゴシック" charset="0"/>
              </a:rPr>
              <a:t>Critical Temperature</a:t>
            </a:r>
          </a:p>
          <a:p>
            <a:pPr lvl="1">
              <a:lnSpc>
                <a:spcPct val="80000"/>
              </a:lnSpc>
            </a:pPr>
            <a:r>
              <a:rPr lang="en-US" sz="2100" dirty="0">
                <a:ea typeface="ＭＳ Ｐゴシック" charset="0"/>
              </a:rPr>
              <a:t>All superconductors have a temperature above which they no longer become superconducting</a:t>
            </a:r>
          </a:p>
          <a:p>
            <a:pPr>
              <a:lnSpc>
                <a:spcPct val="80000"/>
              </a:lnSpc>
            </a:pPr>
            <a:r>
              <a:rPr lang="en-US" sz="2100" dirty="0">
                <a:ea typeface="ＭＳ Ｐゴシック" charset="0"/>
                <a:cs typeface="ＭＳ Ｐゴシック" charset="0"/>
              </a:rPr>
              <a:t>This is an obvious condition but by no means the only condition</a:t>
            </a:r>
          </a:p>
          <a:p>
            <a:pPr>
              <a:lnSpc>
                <a:spcPct val="80000"/>
              </a:lnSpc>
            </a:pPr>
            <a:r>
              <a:rPr lang="en-US" sz="2100" dirty="0">
                <a:ea typeface="ＭＳ Ｐゴシック" charset="0"/>
                <a:cs typeface="ＭＳ Ｐゴシック" charset="0"/>
              </a:rPr>
              <a:t>To understand the other conditions we need to understand the magnetic properties of superconductors</a:t>
            </a:r>
          </a:p>
          <a:p>
            <a:pPr>
              <a:lnSpc>
                <a:spcPct val="80000"/>
              </a:lnSpc>
            </a:pPr>
            <a:r>
              <a:rPr lang="en-US" sz="2100" dirty="0">
                <a:ea typeface="ＭＳ Ｐゴシック" charset="0"/>
                <a:cs typeface="ＭＳ Ｐゴシック" charset="0"/>
              </a:rPr>
              <a:t>Not all materials are superconductors – most in fact </a:t>
            </a:r>
            <a:r>
              <a:rPr lang="en-US" sz="2100" dirty="0" err="1">
                <a:ea typeface="ＭＳ Ｐゴシック" charset="0"/>
                <a:cs typeface="ＭＳ Ｐゴシック" charset="0"/>
              </a:rPr>
              <a:t>aren</a:t>
            </a:r>
            <a:r>
              <a:rPr lang="ja-JP" altLang="en-US" sz="2100" dirty="0">
                <a:ea typeface="ＭＳ Ｐゴシック" charset="0"/>
                <a:cs typeface="ＭＳ Ｐゴシック" charset="0"/>
              </a:rPr>
              <a:t>’</a:t>
            </a:r>
            <a:r>
              <a:rPr lang="en-US" altLang="ja-JP" sz="2100" dirty="0">
                <a:ea typeface="ＭＳ Ｐゴシック" charset="0"/>
                <a:cs typeface="ＭＳ Ｐゴシック" charset="0"/>
              </a:rPr>
              <a:t>t</a:t>
            </a:r>
          </a:p>
          <a:p>
            <a:pPr lvl="1"/>
            <a:endParaRPr lang="en-US" dirty="0">
              <a:ea typeface="ＭＳ Ｐゴシック"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5410200" y="1417638"/>
            <a:ext cx="3473450" cy="5027613"/>
          </a:xfrm>
          <a:prstGeom prst="rect">
            <a:avLst/>
          </a:prstGeom>
        </p:spPr>
      </p:pic>
      <p:sp>
        <p:nvSpPr>
          <p:cNvPr id="9" name="TextBox 13"/>
          <p:cNvSpPr txBox="1">
            <a:spLocks noChangeArrowheads="1"/>
          </p:cNvSpPr>
          <p:nvPr/>
        </p:nvSpPr>
        <p:spPr bwMode="auto">
          <a:xfrm>
            <a:off x="3468309" y="5824537"/>
            <a:ext cx="2205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t>From: </a:t>
            </a:r>
            <a:r>
              <a:rPr lang="en-US" sz="1400" u="sng" dirty="0"/>
              <a:t>Helium Cryogenics</a:t>
            </a:r>
          </a:p>
          <a:p>
            <a:pPr eaLnBrk="1" hangingPunct="1"/>
            <a:r>
              <a:rPr lang="en-US" sz="1400" dirty="0"/>
              <a:t>Van </a:t>
            </a:r>
            <a:r>
              <a:rPr lang="en-US" sz="1400" dirty="0" err="1"/>
              <a:t>Sciver</a:t>
            </a:r>
            <a:endParaRPr lang="en-US" sz="1400" dirty="0"/>
          </a:p>
        </p:txBody>
      </p:sp>
    </p:spTree>
    <p:extLst>
      <p:ext uri="{BB962C8B-B14F-4D97-AF65-F5344CB8AC3E}">
        <p14:creationId xmlns:p14="http://schemas.microsoft.com/office/powerpoint/2010/main" val="316973889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Superconductors &amp; Magnetism</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36</a:t>
            </a:fld>
            <a:endParaRPr lang="sv-SE" dirty="0">
              <a:solidFill>
                <a:prstClr val="black">
                  <a:tint val="75000"/>
                </a:prstClr>
              </a:solidFill>
              <a:latin typeface="Calibri"/>
            </a:endParaRPr>
          </a:p>
        </p:txBody>
      </p:sp>
      <p:sp>
        <p:nvSpPr>
          <p:cNvPr id="7" name="Content Placeholder 13"/>
          <p:cNvSpPr>
            <a:spLocks noGrp="1"/>
          </p:cNvSpPr>
          <p:nvPr>
            <p:ph idx="1"/>
          </p:nvPr>
        </p:nvSpPr>
        <p:spPr>
          <a:xfrm>
            <a:off x="0" y="1417638"/>
            <a:ext cx="4422775" cy="4876800"/>
          </a:xfrm>
        </p:spPr>
        <p:txBody>
          <a:bodyPr>
            <a:normAutofit fontScale="77500" lnSpcReduction="20000"/>
          </a:bodyPr>
          <a:lstStyle/>
          <a:p>
            <a:r>
              <a:rPr lang="en-US" dirty="0">
                <a:ea typeface="ＭＳ Ｐゴシック" charset="0"/>
                <a:cs typeface="ＭＳ Ｐゴシック" charset="0"/>
              </a:rPr>
              <a:t>Superconductors are also perfect </a:t>
            </a:r>
            <a:r>
              <a:rPr lang="en-US" dirty="0" err="1">
                <a:ea typeface="ＭＳ Ｐゴシック" charset="0"/>
                <a:cs typeface="ＭＳ Ｐゴシック" charset="0"/>
              </a:rPr>
              <a:t>diamagnets</a:t>
            </a:r>
            <a:r>
              <a:rPr lang="en-US" dirty="0">
                <a:ea typeface="ＭＳ Ｐゴシック" charset="0"/>
                <a:cs typeface="ＭＳ Ｐゴシック" charset="0"/>
              </a:rPr>
              <a:t> i.e. they expel all magnetic field (the </a:t>
            </a:r>
            <a:r>
              <a:rPr lang="en-US" dirty="0" err="1">
                <a:ea typeface="ＭＳ Ｐゴシック" charset="0"/>
                <a:cs typeface="ＭＳ Ｐゴシック" charset="0"/>
              </a:rPr>
              <a:t>Meissner</a:t>
            </a:r>
            <a:r>
              <a:rPr lang="en-US" dirty="0">
                <a:ea typeface="ＭＳ Ｐゴシック" charset="0"/>
                <a:cs typeface="ＭＳ Ｐゴシック" charset="0"/>
              </a:rPr>
              <a:t> effect)</a:t>
            </a:r>
          </a:p>
          <a:p>
            <a:pPr lvl="1"/>
            <a:r>
              <a:rPr lang="en-US" dirty="0">
                <a:ea typeface="ＭＳ Ｐゴシック" charset="0"/>
              </a:rPr>
              <a:t>This is a different result than if we considered the material as a pure conductor</a:t>
            </a:r>
          </a:p>
          <a:p>
            <a:pPr lvl="2"/>
            <a:r>
              <a:rPr lang="en-US" dirty="0">
                <a:ea typeface="ＭＳ Ｐゴシック" charset="0"/>
                <a:cs typeface="ＭＳ Ｐゴシック" charset="0"/>
              </a:rPr>
              <a:t>This is demonstrated by the </a:t>
            </a:r>
            <a:r>
              <a:rPr lang="ja-JP" altLang="en-US" dirty="0">
                <a:ea typeface="ＭＳ Ｐゴシック" charset="0"/>
                <a:cs typeface="ＭＳ Ｐゴシック" charset="0"/>
              </a:rPr>
              <a:t>“</a:t>
            </a:r>
            <a:r>
              <a:rPr lang="en-US" altLang="ja-JP" dirty="0">
                <a:ea typeface="ＭＳ Ｐゴシック" charset="0"/>
                <a:cs typeface="ＭＳ Ｐゴシック" charset="0"/>
              </a:rPr>
              <a:t>floating magnet</a:t>
            </a:r>
            <a:r>
              <a:rPr lang="ja-JP" altLang="en-US" dirty="0">
                <a:ea typeface="ＭＳ Ｐゴシック" charset="0"/>
                <a:cs typeface="ＭＳ Ｐゴシック" charset="0"/>
              </a:rPr>
              <a:t>”</a:t>
            </a:r>
            <a:r>
              <a:rPr lang="en-US" altLang="ja-JP" dirty="0">
                <a:ea typeface="ＭＳ Ｐゴシック" charset="0"/>
                <a:cs typeface="ＭＳ Ｐゴシック" charset="0"/>
              </a:rPr>
              <a:t> trick</a:t>
            </a:r>
          </a:p>
          <a:p>
            <a:r>
              <a:rPr lang="en-US" dirty="0">
                <a:ea typeface="ＭＳ Ｐゴシック" charset="0"/>
                <a:cs typeface="ＭＳ Ｐゴシック" charset="0"/>
              </a:rPr>
              <a:t>If  the applied magnetic field exceeds a certain level, the superconductor reverts back to a normal conductor. </a:t>
            </a:r>
          </a:p>
          <a:p>
            <a:r>
              <a:rPr lang="en-US" dirty="0">
                <a:ea typeface="ＭＳ Ｐゴシック" charset="0"/>
                <a:cs typeface="ＭＳ Ｐゴシック" charset="0"/>
              </a:rPr>
              <a:t>Critical Field</a:t>
            </a:r>
          </a:p>
          <a:p>
            <a:pPr lvl="1"/>
            <a:r>
              <a:rPr lang="en-US" dirty="0">
                <a:ea typeface="ＭＳ Ｐゴシック" charset="0"/>
              </a:rPr>
              <a:t>All superconductors have a field above which they become normally conducting</a:t>
            </a:r>
          </a:p>
          <a:p>
            <a:endParaRPr lang="en-US" dirty="0">
              <a:ea typeface="ＭＳ Ｐゴシック" charset="0"/>
              <a:cs typeface="ＭＳ Ｐゴシック" charset="0"/>
            </a:endParaRPr>
          </a:p>
          <a:p>
            <a:pPr lvl="1"/>
            <a:endParaRPr lang="en-US" dirty="0">
              <a:ea typeface="ＭＳ Ｐゴシック" charset="0"/>
            </a:endParaRP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4651375" y="1417638"/>
            <a:ext cx="4410075" cy="5027612"/>
          </a:xfrm>
          <a:prstGeom prst="rect">
            <a:avLst/>
          </a:prstGeom>
        </p:spPr>
      </p:pic>
    </p:spTree>
    <p:extLst>
      <p:ext uri="{BB962C8B-B14F-4D97-AF65-F5344CB8AC3E}">
        <p14:creationId xmlns:p14="http://schemas.microsoft.com/office/powerpoint/2010/main" val="33388673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Type II Superconductors</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37</a:t>
            </a:fld>
            <a:endParaRPr lang="sv-SE" dirty="0">
              <a:solidFill>
                <a:prstClr val="black">
                  <a:tint val="75000"/>
                </a:prstClr>
              </a:solidFill>
              <a:latin typeface="Calibri"/>
            </a:endParaRPr>
          </a:p>
        </p:txBody>
      </p:sp>
      <p:sp>
        <p:nvSpPr>
          <p:cNvPr id="7" name="Content Placeholder 8"/>
          <p:cNvSpPr>
            <a:spLocks noGrp="1"/>
          </p:cNvSpPr>
          <p:nvPr>
            <p:ph idx="1"/>
          </p:nvPr>
        </p:nvSpPr>
        <p:spPr/>
        <p:txBody>
          <a:bodyPr/>
          <a:lstStyle/>
          <a:p>
            <a:r>
              <a:rPr lang="en-US" sz="2400" dirty="0">
                <a:ea typeface="ＭＳ Ｐゴシック" charset="0"/>
                <a:cs typeface="ＭＳ Ｐゴシック" charset="0"/>
              </a:rPr>
              <a:t>Some superconductors have 2 critical fields: below the first (H</a:t>
            </a:r>
            <a:r>
              <a:rPr lang="en-US" sz="2400" baseline="-25000" dirty="0">
                <a:ea typeface="ＭＳ Ｐゴシック" charset="0"/>
                <a:cs typeface="ＭＳ Ｐゴシック" charset="0"/>
              </a:rPr>
              <a:t>c1</a:t>
            </a:r>
            <a:r>
              <a:rPr lang="en-US" sz="2400" dirty="0">
                <a:ea typeface="ＭＳ Ｐゴシック" charset="0"/>
                <a:cs typeface="ＭＳ Ｐゴシック" charset="0"/>
              </a:rPr>
              <a:t>) all magnetic flux is expelled from the material. Above the first but below the second (H</a:t>
            </a:r>
            <a:r>
              <a:rPr lang="en-US" sz="2400" baseline="-25000" dirty="0">
                <a:ea typeface="ＭＳ Ｐゴシック" charset="0"/>
                <a:cs typeface="ＭＳ Ｐゴシック" charset="0"/>
              </a:rPr>
              <a:t>c2</a:t>
            </a:r>
            <a:r>
              <a:rPr lang="en-US" sz="2400" dirty="0">
                <a:ea typeface="ＭＳ Ｐゴシック" charset="0"/>
                <a:cs typeface="ＭＳ Ｐゴシック" charset="0"/>
              </a:rPr>
              <a:t>) the flux penetrates in the form of quantized magnetic fields or </a:t>
            </a:r>
            <a:r>
              <a:rPr lang="en-US" sz="2400" dirty="0" err="1">
                <a:ea typeface="ＭＳ Ｐゴシック" charset="0"/>
                <a:cs typeface="ＭＳ Ｐゴシック" charset="0"/>
              </a:rPr>
              <a:t>fluxons</a:t>
            </a:r>
            <a:r>
              <a:rPr lang="en-US" sz="2400" dirty="0">
                <a:ea typeface="ＭＳ Ｐゴシック" charset="0"/>
                <a:cs typeface="ＭＳ Ｐゴシック" charset="0"/>
              </a:rPr>
              <a:t>. In this </a:t>
            </a:r>
            <a:r>
              <a:rPr lang="ja-JP" altLang="en-US" sz="2400" dirty="0">
                <a:ea typeface="ＭＳ Ｐゴシック" charset="0"/>
                <a:cs typeface="ＭＳ Ｐゴシック" charset="0"/>
              </a:rPr>
              <a:t>“</a:t>
            </a:r>
            <a:r>
              <a:rPr lang="en-US" altLang="ja-JP" sz="2400" dirty="0">
                <a:ea typeface="ＭＳ Ｐゴシック" charset="0"/>
                <a:cs typeface="ＭＳ Ｐゴシック" charset="0"/>
              </a:rPr>
              <a:t>mixed state</a:t>
            </a:r>
            <a:r>
              <a:rPr lang="ja-JP" altLang="en-US" sz="2400" dirty="0">
                <a:ea typeface="ＭＳ Ｐゴシック" charset="0"/>
                <a:cs typeface="ＭＳ Ｐゴシック" charset="0"/>
              </a:rPr>
              <a:t>”</a:t>
            </a:r>
            <a:r>
              <a:rPr lang="en-US" altLang="ja-JP" sz="2400" dirty="0">
                <a:ea typeface="ＭＳ Ｐゴシック" charset="0"/>
                <a:cs typeface="ＭＳ Ｐゴシック" charset="0"/>
              </a:rPr>
              <a:t> the bulk of the material remains superconducting</a:t>
            </a:r>
          </a:p>
          <a:p>
            <a:r>
              <a:rPr lang="en-US" sz="2400" dirty="0">
                <a:ea typeface="ＭＳ Ｐゴシック" charset="0"/>
                <a:cs typeface="ＭＳ Ｐゴシック" charset="0"/>
              </a:rPr>
              <a:t>Such material are called Type II superconductors</a:t>
            </a:r>
          </a:p>
          <a:p>
            <a:r>
              <a:rPr lang="en-US" sz="2400" dirty="0">
                <a:ea typeface="ＭＳ Ｐゴシック" charset="0"/>
                <a:cs typeface="ＭＳ Ｐゴシック" charset="0"/>
              </a:rPr>
              <a:t>Type II materials tend to be alloys though </a:t>
            </a:r>
            <a:r>
              <a:rPr lang="en-US" sz="2400" dirty="0" err="1">
                <a:ea typeface="ＭＳ Ｐゴシック" charset="0"/>
                <a:cs typeface="ＭＳ Ｐゴシック" charset="0"/>
              </a:rPr>
              <a:t>Nb</a:t>
            </a:r>
            <a:r>
              <a:rPr lang="en-US" sz="2400" dirty="0">
                <a:ea typeface="ＭＳ Ｐゴシック" charset="0"/>
                <a:cs typeface="ＭＳ Ｐゴシック" charset="0"/>
              </a:rPr>
              <a:t> is an important Type II superconductor</a:t>
            </a:r>
          </a:p>
          <a:p>
            <a:r>
              <a:rPr lang="en-US" sz="2400" dirty="0">
                <a:ea typeface="ＭＳ Ｐゴシック" charset="0"/>
                <a:cs typeface="ＭＳ Ｐゴシック" charset="0"/>
              </a:rPr>
              <a:t>Type II superconductors have much (orders of magnitude) higher upper critical fields and thus are more useful in technology</a:t>
            </a:r>
          </a:p>
          <a:p>
            <a:pPr lvl="1"/>
            <a:endParaRPr lang="en-US" sz="2400" dirty="0">
              <a:ea typeface="ＭＳ Ｐゴシック" charset="0"/>
            </a:endParaRPr>
          </a:p>
        </p:txBody>
      </p:sp>
    </p:spTree>
    <p:extLst>
      <p:ext uri="{BB962C8B-B14F-4D97-AF65-F5344CB8AC3E}">
        <p14:creationId xmlns:p14="http://schemas.microsoft.com/office/powerpoint/2010/main" val="333077118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Critical Current</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38</a:t>
            </a:fld>
            <a:endParaRPr lang="sv-SE" dirty="0">
              <a:solidFill>
                <a:prstClr val="black">
                  <a:tint val="75000"/>
                </a:prstClr>
              </a:solidFill>
              <a:latin typeface="Calibri"/>
            </a:endParaRPr>
          </a:p>
        </p:txBody>
      </p:sp>
      <p:sp>
        <p:nvSpPr>
          <p:cNvPr id="7" name="Content Placeholder 1"/>
          <p:cNvSpPr>
            <a:spLocks noGrp="1"/>
          </p:cNvSpPr>
          <p:nvPr>
            <p:ph idx="1"/>
          </p:nvPr>
        </p:nvSpPr>
        <p:spPr/>
        <p:txBody>
          <a:bodyPr>
            <a:normAutofit fontScale="92500" lnSpcReduction="10000"/>
          </a:bodyPr>
          <a:lstStyle/>
          <a:p>
            <a:r>
              <a:rPr lang="en-US" sz="2600" dirty="0">
                <a:ea typeface="ＭＳ Ｐゴシック" charset="0"/>
                <a:cs typeface="ＭＳ Ｐゴシック" charset="0"/>
              </a:rPr>
              <a:t>A third parameter in superconductivity is critical current. If the critical current is exceed superconductivity breaks down</a:t>
            </a:r>
          </a:p>
          <a:p>
            <a:r>
              <a:rPr lang="en-US" sz="2600" dirty="0">
                <a:ea typeface="ＭＳ Ｐゴシック" charset="0"/>
                <a:cs typeface="ＭＳ Ｐゴシック" charset="0"/>
              </a:rPr>
              <a:t>The current in a superconductor stems from 2 causes. The transport current and the shielding currents required  for the </a:t>
            </a:r>
            <a:r>
              <a:rPr lang="en-US" sz="2600" dirty="0" err="1">
                <a:ea typeface="ＭＳ Ｐゴシック" charset="0"/>
                <a:cs typeface="ＭＳ Ｐゴシック" charset="0"/>
              </a:rPr>
              <a:t>Meisser</a:t>
            </a:r>
            <a:r>
              <a:rPr lang="en-US" sz="2600" dirty="0">
                <a:ea typeface="ＭＳ Ｐゴシック" charset="0"/>
                <a:cs typeface="ＭＳ Ｐゴシック" charset="0"/>
              </a:rPr>
              <a:t> or mixed states. Thus, the critical current and critical fields are related.</a:t>
            </a:r>
          </a:p>
          <a:p>
            <a:r>
              <a:rPr lang="en-US" sz="2600" dirty="0">
                <a:ea typeface="ＭＳ Ｐゴシック" charset="0"/>
                <a:cs typeface="ＭＳ Ｐゴシック" charset="0"/>
              </a:rPr>
              <a:t>If we exceed the critical current ( frequently expressed as critical current density </a:t>
            </a:r>
            <a:r>
              <a:rPr lang="en-US" sz="2600" dirty="0" err="1">
                <a:ea typeface="ＭＳ Ｐゴシック" charset="0"/>
                <a:cs typeface="ＭＳ Ｐゴシック" charset="0"/>
              </a:rPr>
              <a:t>J</a:t>
            </a:r>
            <a:r>
              <a:rPr lang="en-US" sz="2600" baseline="-25000" dirty="0" err="1">
                <a:ea typeface="ＭＳ Ｐゴシック" charset="0"/>
                <a:cs typeface="ＭＳ Ｐゴシック" charset="0"/>
              </a:rPr>
              <a:t>c</a:t>
            </a:r>
            <a:r>
              <a:rPr lang="en-US" sz="2600" dirty="0">
                <a:ea typeface="ＭＳ Ｐゴシック" charset="0"/>
                <a:cs typeface="ＭＳ Ｐゴシック" charset="0"/>
              </a:rPr>
              <a:t> ) critical temperature or critical field the material stops being a superconductor</a:t>
            </a:r>
          </a:p>
          <a:p>
            <a:r>
              <a:rPr lang="en-US" sz="2600" dirty="0">
                <a:ea typeface="ＭＳ Ｐゴシック" charset="0"/>
                <a:cs typeface="ＭＳ Ｐゴシック" charset="0"/>
              </a:rPr>
              <a:t>We call this </a:t>
            </a:r>
            <a:r>
              <a:rPr lang="ja-JP" altLang="en-US" sz="2600" dirty="0">
                <a:ea typeface="ＭＳ Ｐゴシック" charset="0"/>
                <a:cs typeface="ＭＳ Ｐゴシック" charset="0"/>
              </a:rPr>
              <a:t>“</a:t>
            </a:r>
            <a:r>
              <a:rPr lang="en-US" altLang="ja-JP" sz="2600" dirty="0">
                <a:ea typeface="ＭＳ Ｐゴシック" charset="0"/>
                <a:cs typeface="ＭＳ Ｐゴシック" charset="0"/>
              </a:rPr>
              <a:t>going normal</a:t>
            </a:r>
            <a:r>
              <a:rPr lang="ja-JP" altLang="en-US" sz="2600" dirty="0">
                <a:ea typeface="ＭＳ Ｐゴシック" charset="0"/>
                <a:cs typeface="ＭＳ Ｐゴシック" charset="0"/>
              </a:rPr>
              <a:t>”</a:t>
            </a:r>
            <a:r>
              <a:rPr lang="en-US" altLang="ja-JP" sz="2600" dirty="0">
                <a:ea typeface="ＭＳ Ｐゴシック" charset="0"/>
                <a:cs typeface="ＭＳ Ｐゴシック" charset="0"/>
              </a:rPr>
              <a:t> or </a:t>
            </a:r>
            <a:r>
              <a:rPr lang="en-US" altLang="ja-JP" sz="2600" u="sng" dirty="0">
                <a:ea typeface="ＭＳ Ｐゴシック" charset="0"/>
                <a:cs typeface="ＭＳ Ｐゴシック" charset="0"/>
              </a:rPr>
              <a:t>Quenching</a:t>
            </a:r>
          </a:p>
          <a:p>
            <a:r>
              <a:rPr lang="en-US" sz="2600" dirty="0">
                <a:ea typeface="ＭＳ Ｐゴシック" charset="0"/>
                <a:cs typeface="ＭＳ Ｐゴシック" charset="0"/>
              </a:rPr>
              <a:t>Thus the point at which a material is superconducting becomes a 3D space</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63878506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LHC </a:t>
            </a:r>
            <a:r>
              <a:rPr lang="en-US" dirty="0" err="1">
                <a:ea typeface="ＭＳ Ｐゴシック" charset="0"/>
                <a:cs typeface="ＭＳ Ｐゴシック" charset="0"/>
              </a:rPr>
              <a:t>NbTi</a:t>
            </a:r>
            <a:r>
              <a:rPr lang="en-US" dirty="0">
                <a:ea typeface="ＭＳ Ｐゴシック" charset="0"/>
                <a:cs typeface="ＭＳ Ｐゴシック" charset="0"/>
              </a:rPr>
              <a:t> Wire</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39</a:t>
            </a:fld>
            <a:endParaRPr lang="sv-SE" dirty="0">
              <a:solidFill>
                <a:prstClr val="black">
                  <a:tint val="75000"/>
                </a:prstClr>
              </a:solidFill>
              <a:latin typeface="Calibri"/>
            </a:endParaRPr>
          </a:p>
        </p:txBody>
      </p:sp>
      <p:sp>
        <p:nvSpPr>
          <p:cNvPr id="7" name="TextBox 44"/>
          <p:cNvSpPr txBox="1">
            <a:spLocks noChangeArrowheads="1"/>
          </p:cNvSpPr>
          <p:nvPr/>
        </p:nvSpPr>
        <p:spPr bwMode="auto">
          <a:xfrm>
            <a:off x="419223" y="2874619"/>
            <a:ext cx="2590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Note Improvement in B and </a:t>
            </a:r>
            <a:r>
              <a:rPr lang="en-US" dirty="0" err="1"/>
              <a:t>Jc</a:t>
            </a:r>
            <a:endParaRPr lang="en-US" dirty="0"/>
          </a:p>
          <a:p>
            <a:pPr eaLnBrk="1" hangingPunct="1"/>
            <a:r>
              <a:rPr lang="en-US" dirty="0"/>
              <a:t>@ T = 1.9 K</a:t>
            </a:r>
          </a:p>
        </p:txBody>
      </p:sp>
      <p:sp>
        <p:nvSpPr>
          <p:cNvPr id="8" name="TextBox 46"/>
          <p:cNvSpPr txBox="1">
            <a:spLocks noChangeArrowheads="1"/>
          </p:cNvSpPr>
          <p:nvPr/>
        </p:nvSpPr>
        <p:spPr bwMode="auto">
          <a:xfrm>
            <a:off x="419223" y="1657837"/>
            <a:ext cx="3159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Courtesy L. </a:t>
            </a:r>
            <a:r>
              <a:rPr lang="en-US" sz="1800" dirty="0" err="1"/>
              <a:t>Boturra</a:t>
            </a:r>
            <a:r>
              <a:rPr lang="en-US" sz="1800" dirty="0"/>
              <a:t> of CERN</a:t>
            </a:r>
          </a:p>
        </p:txBody>
      </p:sp>
      <p:grpSp>
        <p:nvGrpSpPr>
          <p:cNvPr id="9" name="Content Placeholder 6"/>
          <p:cNvGrpSpPr>
            <a:grpSpLocks noGrp="1"/>
          </p:cNvGrpSpPr>
          <p:nvPr/>
        </p:nvGrpSpPr>
        <p:grpSpPr bwMode="auto">
          <a:xfrm>
            <a:off x="538163" y="1419867"/>
            <a:ext cx="8610600" cy="5051470"/>
            <a:chOff x="457200" y="700086"/>
            <a:chExt cx="8610605" cy="6451597"/>
          </a:xfrm>
        </p:grpSpPr>
        <p:grpSp>
          <p:nvGrpSpPr>
            <p:cNvPr id="10" name="Group 3"/>
            <p:cNvGrpSpPr>
              <a:grpSpLocks/>
            </p:cNvGrpSpPr>
            <p:nvPr/>
          </p:nvGrpSpPr>
          <p:grpSpPr bwMode="auto">
            <a:xfrm>
              <a:off x="3760790" y="700086"/>
              <a:ext cx="5307015" cy="6451597"/>
              <a:chOff x="2208" y="70"/>
              <a:chExt cx="3343" cy="4064"/>
            </a:xfrm>
          </p:grpSpPr>
          <p:pic>
            <p:nvPicPr>
              <p:cNvPr id="12" name="Picture 4" descr="Jcmatlab"/>
              <p:cNvPicPr>
                <a:picLocks noChangeAspect="1" noChangeArrowheads="1"/>
              </p:cNvPicPr>
              <p:nvPr/>
            </p:nvPicPr>
            <p:blipFill>
              <a:blip r:embed="rId2" cstate="screen">
                <a:extLst>
                  <a:ext uri="{28A0092B-C50C-407E-A947-70E740481C1C}">
                    <a14:useLocalDpi xmlns:a14="http://schemas.microsoft.com/office/drawing/2010/main"/>
                  </a:ext>
                </a:extLst>
              </a:blip>
              <a:srcRect b="7863"/>
              <a:stretch>
                <a:fillRect/>
              </a:stretch>
            </p:blipFill>
            <p:spPr bwMode="auto">
              <a:xfrm>
                <a:off x="2307" y="337"/>
                <a:ext cx="3184" cy="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a:spLocks noChangeArrowheads="1"/>
              </p:cNvSpPr>
              <p:nvPr/>
            </p:nvSpPr>
            <p:spPr bwMode="auto">
              <a:xfrm>
                <a:off x="2558" y="2785"/>
                <a:ext cx="19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 name="Rectangle 6"/>
              <p:cNvSpPr>
                <a:spLocks noChangeArrowheads="1"/>
              </p:cNvSpPr>
              <p:nvPr/>
            </p:nvSpPr>
            <p:spPr bwMode="auto">
              <a:xfrm>
                <a:off x="2415" y="1908"/>
                <a:ext cx="334"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 name="Rectangle 7"/>
              <p:cNvSpPr>
                <a:spLocks noChangeArrowheads="1"/>
              </p:cNvSpPr>
              <p:nvPr/>
            </p:nvSpPr>
            <p:spPr bwMode="auto">
              <a:xfrm>
                <a:off x="2362" y="1460"/>
                <a:ext cx="385" cy="1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 name="Rectangle 8"/>
              <p:cNvSpPr>
                <a:spLocks noChangeArrowheads="1"/>
              </p:cNvSpPr>
              <p:nvPr/>
            </p:nvSpPr>
            <p:spPr bwMode="auto">
              <a:xfrm>
                <a:off x="2482" y="2341"/>
                <a:ext cx="272"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 name="Rectangle 9"/>
              <p:cNvSpPr>
                <a:spLocks noChangeArrowheads="1"/>
              </p:cNvSpPr>
              <p:nvPr/>
            </p:nvSpPr>
            <p:spPr bwMode="auto">
              <a:xfrm rot="1116376">
                <a:off x="3130" y="3451"/>
                <a:ext cx="191" cy="1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 name="Rectangle 10"/>
              <p:cNvSpPr>
                <a:spLocks noChangeArrowheads="1"/>
              </p:cNvSpPr>
              <p:nvPr/>
            </p:nvSpPr>
            <p:spPr bwMode="auto">
              <a:xfrm rot="-2736755">
                <a:off x="4647" y="3318"/>
                <a:ext cx="191" cy="1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 name="Line 11"/>
              <p:cNvSpPr>
                <a:spLocks noChangeShapeType="1"/>
              </p:cNvSpPr>
              <p:nvPr/>
            </p:nvSpPr>
            <p:spPr bwMode="auto">
              <a:xfrm>
                <a:off x="3523" y="2535"/>
                <a:ext cx="1752" cy="428"/>
              </a:xfrm>
              <a:prstGeom prst="line">
                <a:avLst/>
              </a:prstGeom>
              <a:noFill/>
              <a:ln w="12700">
                <a:solidFill>
                  <a:schemeClr val="tx1"/>
                </a:solidFill>
                <a:round/>
                <a:headEnd/>
                <a:tailEnd type="triangle" w="sm" len="lg"/>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Arial" charset="0"/>
                </a:endParaRPr>
              </a:p>
            </p:txBody>
          </p:sp>
          <p:sp>
            <p:nvSpPr>
              <p:cNvPr id="20" name="Line 12"/>
              <p:cNvSpPr>
                <a:spLocks noChangeShapeType="1"/>
              </p:cNvSpPr>
              <p:nvPr/>
            </p:nvSpPr>
            <p:spPr bwMode="auto">
              <a:xfrm flipH="1">
                <a:off x="2586" y="2535"/>
                <a:ext cx="934" cy="959"/>
              </a:xfrm>
              <a:prstGeom prst="line">
                <a:avLst/>
              </a:prstGeom>
              <a:noFill/>
              <a:ln w="12700">
                <a:solidFill>
                  <a:schemeClr val="tx1"/>
                </a:solidFill>
                <a:round/>
                <a:headEnd/>
                <a:tailEnd type="triangle" w="sm" len="lg"/>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Arial" charset="0"/>
                </a:endParaRPr>
              </a:p>
            </p:txBody>
          </p:sp>
          <p:sp>
            <p:nvSpPr>
              <p:cNvPr id="21" name="Line 13"/>
              <p:cNvSpPr>
                <a:spLocks noChangeShapeType="1"/>
              </p:cNvSpPr>
              <p:nvPr/>
            </p:nvSpPr>
            <p:spPr bwMode="auto">
              <a:xfrm flipH="1" flipV="1">
                <a:off x="3521" y="101"/>
                <a:ext cx="0" cy="2429"/>
              </a:xfrm>
              <a:prstGeom prst="line">
                <a:avLst/>
              </a:prstGeom>
              <a:noFill/>
              <a:ln w="12700">
                <a:solidFill>
                  <a:schemeClr val="tx1"/>
                </a:solidFill>
                <a:round/>
                <a:headEnd/>
                <a:tailEnd type="triangle" w="sm" len="lg"/>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Arial" charset="0"/>
                </a:endParaRPr>
              </a:p>
            </p:txBody>
          </p:sp>
          <p:sp>
            <p:nvSpPr>
              <p:cNvPr id="22" name="Rectangle 14"/>
              <p:cNvSpPr>
                <a:spLocks noChangeArrowheads="1"/>
              </p:cNvSpPr>
              <p:nvPr/>
            </p:nvSpPr>
            <p:spPr bwMode="auto">
              <a:xfrm>
                <a:off x="5097" y="2670"/>
                <a:ext cx="454" cy="250"/>
              </a:xfrm>
              <a:prstGeom prst="rect">
                <a:avLst/>
              </a:prstGeom>
              <a:noFill/>
              <a:ln>
                <a:noFill/>
              </a:ln>
              <a:effectLst>
                <a:outerShdw blurRad="63500" dist="25399" dir="27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defRPr/>
                </a:pPr>
                <a:r>
                  <a:rPr lang="en-US" sz="2000"/>
                  <a:t>B [T]</a:t>
                </a:r>
              </a:p>
            </p:txBody>
          </p:sp>
          <p:sp>
            <p:nvSpPr>
              <p:cNvPr id="23" name="Rectangle 15"/>
              <p:cNvSpPr>
                <a:spLocks noChangeArrowheads="1"/>
              </p:cNvSpPr>
              <p:nvPr/>
            </p:nvSpPr>
            <p:spPr bwMode="auto">
              <a:xfrm>
                <a:off x="2229" y="3141"/>
                <a:ext cx="454" cy="249"/>
              </a:xfrm>
              <a:prstGeom prst="rect">
                <a:avLst/>
              </a:prstGeom>
              <a:noFill/>
              <a:ln>
                <a:noFill/>
              </a:ln>
              <a:effectLst>
                <a:outerShdw blurRad="63500" dist="25399" dir="2700000" algn="ctr" rotWithShape="0">
                  <a:srgbClr val="000000">
                    <a:alpha val="85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defRPr/>
                </a:pPr>
                <a:r>
                  <a:rPr lang="en-US" sz="2000"/>
                  <a:t>T [K]</a:t>
                </a:r>
              </a:p>
            </p:txBody>
          </p:sp>
          <p:sp>
            <p:nvSpPr>
              <p:cNvPr id="24" name="Rectangle 16"/>
              <p:cNvSpPr>
                <a:spLocks noChangeArrowheads="1"/>
              </p:cNvSpPr>
              <p:nvPr/>
            </p:nvSpPr>
            <p:spPr bwMode="auto">
              <a:xfrm>
                <a:off x="3503" y="70"/>
                <a:ext cx="857" cy="250"/>
              </a:xfrm>
              <a:prstGeom prst="rect">
                <a:avLst/>
              </a:prstGeom>
              <a:noFill/>
              <a:ln>
                <a:noFill/>
              </a:ln>
              <a:effectLst>
                <a:outerShdw blurRad="63500" dist="25399" dir="27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defRPr/>
                </a:pPr>
                <a:r>
                  <a:rPr lang="en-US" sz="2000"/>
                  <a:t>J</a:t>
                </a:r>
                <a:r>
                  <a:rPr lang="en-US" sz="2000" baseline="-25000"/>
                  <a:t>c</a:t>
                </a:r>
                <a:r>
                  <a:rPr lang="en-US" sz="2000"/>
                  <a:t> [A/mm</a:t>
                </a:r>
                <a:r>
                  <a:rPr lang="en-US" sz="2000" baseline="30000"/>
                  <a:t>2</a:t>
                </a:r>
                <a:r>
                  <a:rPr lang="en-US" sz="2000"/>
                  <a:t>]</a:t>
                </a:r>
              </a:p>
            </p:txBody>
          </p:sp>
          <p:sp>
            <p:nvSpPr>
              <p:cNvPr id="25" name="Rectangle 17"/>
              <p:cNvSpPr>
                <a:spLocks noChangeArrowheads="1"/>
              </p:cNvSpPr>
              <p:nvPr/>
            </p:nvSpPr>
            <p:spPr bwMode="auto">
              <a:xfrm>
                <a:off x="3130" y="3416"/>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a:t>5</a:t>
                </a:r>
              </a:p>
            </p:txBody>
          </p:sp>
          <p:sp>
            <p:nvSpPr>
              <p:cNvPr id="26" name="Rectangle 18"/>
              <p:cNvSpPr>
                <a:spLocks noChangeArrowheads="1"/>
              </p:cNvSpPr>
              <p:nvPr/>
            </p:nvSpPr>
            <p:spPr bwMode="auto">
              <a:xfrm>
                <a:off x="4714" y="3254"/>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a:t>5</a:t>
                </a:r>
              </a:p>
            </p:txBody>
          </p:sp>
          <p:sp>
            <p:nvSpPr>
              <p:cNvPr id="27" name="Rectangle 19"/>
              <p:cNvSpPr>
                <a:spLocks noChangeArrowheads="1"/>
              </p:cNvSpPr>
              <p:nvPr/>
            </p:nvSpPr>
            <p:spPr bwMode="auto">
              <a:xfrm>
                <a:off x="2457" y="2757"/>
                <a:ext cx="33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a:t>100</a:t>
                </a:r>
              </a:p>
            </p:txBody>
          </p:sp>
          <p:sp>
            <p:nvSpPr>
              <p:cNvPr id="28" name="Rectangle 20"/>
              <p:cNvSpPr>
                <a:spLocks noChangeArrowheads="1"/>
              </p:cNvSpPr>
              <p:nvPr/>
            </p:nvSpPr>
            <p:spPr bwMode="auto">
              <a:xfrm>
                <a:off x="2351" y="2317"/>
                <a:ext cx="4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a:t>1,000</a:t>
                </a:r>
              </a:p>
            </p:txBody>
          </p:sp>
          <p:sp>
            <p:nvSpPr>
              <p:cNvPr id="29" name="Rectangle 21"/>
              <p:cNvSpPr>
                <a:spLocks noChangeArrowheads="1"/>
              </p:cNvSpPr>
              <p:nvPr/>
            </p:nvSpPr>
            <p:spPr bwMode="auto">
              <a:xfrm>
                <a:off x="2279" y="1872"/>
                <a:ext cx="5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a:t>10,000</a:t>
                </a:r>
              </a:p>
            </p:txBody>
          </p:sp>
          <p:sp>
            <p:nvSpPr>
              <p:cNvPr id="30" name="Rectangle 22"/>
              <p:cNvSpPr>
                <a:spLocks noChangeArrowheads="1"/>
              </p:cNvSpPr>
              <p:nvPr/>
            </p:nvSpPr>
            <p:spPr bwMode="auto">
              <a:xfrm>
                <a:off x="2208" y="1426"/>
                <a:ext cx="5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a:t>100,000</a:t>
                </a:r>
              </a:p>
            </p:txBody>
          </p:sp>
          <p:sp>
            <p:nvSpPr>
              <p:cNvPr id="31" name="Oval 23"/>
              <p:cNvSpPr>
                <a:spLocks noChangeArrowheads="1"/>
              </p:cNvSpPr>
              <p:nvPr/>
            </p:nvSpPr>
            <p:spPr bwMode="auto">
              <a:xfrm>
                <a:off x="3691" y="1862"/>
                <a:ext cx="58" cy="5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 name="Rectangle 24"/>
              <p:cNvSpPr>
                <a:spLocks noChangeArrowheads="1"/>
              </p:cNvSpPr>
              <p:nvPr/>
            </p:nvSpPr>
            <p:spPr bwMode="auto">
              <a:xfrm rot="-2736755">
                <a:off x="4298" y="3688"/>
                <a:ext cx="191" cy="1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 name="Rectangle 25"/>
              <p:cNvSpPr>
                <a:spLocks noChangeArrowheads="1"/>
              </p:cNvSpPr>
              <p:nvPr/>
            </p:nvSpPr>
            <p:spPr bwMode="auto">
              <a:xfrm rot="1116376">
                <a:off x="3644" y="3578"/>
                <a:ext cx="191" cy="1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 name="Rectangle 26"/>
              <p:cNvSpPr>
                <a:spLocks noChangeArrowheads="1"/>
              </p:cNvSpPr>
              <p:nvPr/>
            </p:nvSpPr>
            <p:spPr bwMode="auto">
              <a:xfrm rot="1116376">
                <a:off x="4143" y="3709"/>
                <a:ext cx="191" cy="1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 name="Rectangle 27"/>
              <p:cNvSpPr>
                <a:spLocks noChangeArrowheads="1"/>
              </p:cNvSpPr>
              <p:nvPr/>
            </p:nvSpPr>
            <p:spPr bwMode="auto">
              <a:xfrm>
                <a:off x="4336" y="3637"/>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a:t>10</a:t>
                </a:r>
              </a:p>
            </p:txBody>
          </p:sp>
          <p:sp>
            <p:nvSpPr>
              <p:cNvPr id="36" name="Rectangle 28"/>
              <p:cNvSpPr>
                <a:spLocks noChangeArrowheads="1"/>
              </p:cNvSpPr>
              <p:nvPr/>
            </p:nvSpPr>
            <p:spPr bwMode="auto">
              <a:xfrm>
                <a:off x="3583" y="3553"/>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a:t>10</a:t>
                </a:r>
              </a:p>
            </p:txBody>
          </p:sp>
          <p:sp>
            <p:nvSpPr>
              <p:cNvPr id="37" name="Rectangle 29"/>
              <p:cNvSpPr>
                <a:spLocks noChangeArrowheads="1"/>
              </p:cNvSpPr>
              <p:nvPr/>
            </p:nvSpPr>
            <p:spPr bwMode="auto">
              <a:xfrm>
                <a:off x="4107" y="3689"/>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a:t>15</a:t>
                </a:r>
              </a:p>
            </p:txBody>
          </p:sp>
          <p:grpSp>
            <p:nvGrpSpPr>
              <p:cNvPr id="38" name="Group 35"/>
              <p:cNvGrpSpPr>
                <a:grpSpLocks/>
              </p:cNvGrpSpPr>
              <p:nvPr/>
            </p:nvGrpSpPr>
            <p:grpSpPr bwMode="auto">
              <a:xfrm>
                <a:off x="3945" y="1227"/>
                <a:ext cx="603" cy="212"/>
                <a:chOff x="4301" y="1342"/>
                <a:chExt cx="603" cy="212"/>
              </a:xfrm>
            </p:grpSpPr>
            <p:sp>
              <p:nvSpPr>
                <p:cNvPr id="45" name="Rectangle 31"/>
                <p:cNvSpPr>
                  <a:spLocks noChangeArrowheads="1"/>
                </p:cNvSpPr>
                <p:nvPr/>
              </p:nvSpPr>
              <p:spPr bwMode="auto">
                <a:xfrm>
                  <a:off x="4348" y="1373"/>
                  <a:ext cx="508" cy="1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 name="Rectangle 32"/>
                <p:cNvSpPr>
                  <a:spLocks noChangeArrowheads="1"/>
                </p:cNvSpPr>
                <p:nvPr/>
              </p:nvSpPr>
              <p:spPr bwMode="auto">
                <a:xfrm rot="-17214">
                  <a:off x="4301" y="1342"/>
                  <a:ext cx="60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a:solidFill>
                        <a:srgbClr val="FF0000"/>
                      </a:solidFill>
                    </a:rPr>
                    <a:t>B = 5 [T]</a:t>
                  </a:r>
                </a:p>
              </p:txBody>
            </p:sp>
          </p:grpSp>
          <p:grpSp>
            <p:nvGrpSpPr>
              <p:cNvPr id="39" name="Group 33"/>
              <p:cNvGrpSpPr>
                <a:grpSpLocks/>
              </p:cNvGrpSpPr>
              <p:nvPr/>
            </p:nvGrpSpPr>
            <p:grpSpPr bwMode="auto">
              <a:xfrm>
                <a:off x="2841" y="570"/>
                <a:ext cx="568" cy="212"/>
                <a:chOff x="1001" y="401"/>
                <a:chExt cx="568" cy="212"/>
              </a:xfrm>
            </p:grpSpPr>
            <p:sp>
              <p:nvSpPr>
                <p:cNvPr id="43" name="Rectangle 34"/>
                <p:cNvSpPr>
                  <a:spLocks noChangeArrowheads="1"/>
                </p:cNvSpPr>
                <p:nvPr/>
              </p:nvSpPr>
              <p:spPr bwMode="auto">
                <a:xfrm>
                  <a:off x="1049" y="445"/>
                  <a:ext cx="472" cy="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 name="Rectangle 35"/>
                <p:cNvSpPr>
                  <a:spLocks noChangeArrowheads="1"/>
                </p:cNvSpPr>
                <p:nvPr/>
              </p:nvSpPr>
              <p:spPr bwMode="auto">
                <a:xfrm>
                  <a:off x="1001" y="401"/>
                  <a:ext cx="5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dirty="0">
                      <a:solidFill>
                        <a:srgbClr val="0000FF"/>
                      </a:solidFill>
                    </a:rPr>
                    <a:t>T=1.9 K</a:t>
                  </a:r>
                </a:p>
              </p:txBody>
            </p:sp>
          </p:grpSp>
          <p:grpSp>
            <p:nvGrpSpPr>
              <p:cNvPr id="40" name="Group 36"/>
              <p:cNvGrpSpPr>
                <a:grpSpLocks/>
              </p:cNvGrpSpPr>
              <p:nvPr/>
            </p:nvGrpSpPr>
            <p:grpSpPr bwMode="auto">
              <a:xfrm>
                <a:off x="2663" y="805"/>
                <a:ext cx="568" cy="212"/>
                <a:chOff x="1001" y="401"/>
                <a:chExt cx="568" cy="212"/>
              </a:xfrm>
            </p:grpSpPr>
            <p:sp>
              <p:nvSpPr>
                <p:cNvPr id="41" name="Rectangle 37"/>
                <p:cNvSpPr>
                  <a:spLocks noChangeArrowheads="1"/>
                </p:cNvSpPr>
                <p:nvPr/>
              </p:nvSpPr>
              <p:spPr bwMode="auto">
                <a:xfrm>
                  <a:off x="1049" y="445"/>
                  <a:ext cx="472" cy="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2" name="Rectangle 38"/>
                <p:cNvSpPr>
                  <a:spLocks noChangeArrowheads="1"/>
                </p:cNvSpPr>
                <p:nvPr/>
              </p:nvSpPr>
              <p:spPr bwMode="auto">
                <a:xfrm>
                  <a:off x="1001" y="401"/>
                  <a:ext cx="5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dirty="0">
                      <a:solidFill>
                        <a:srgbClr val="0000FF"/>
                      </a:solidFill>
                    </a:rPr>
                    <a:t>T=4.2 K</a:t>
                  </a:r>
                </a:p>
              </p:txBody>
            </p:sp>
          </p:grpSp>
        </p:grpSp>
        <p:sp>
          <p:nvSpPr>
            <p:cNvPr id="11" name="AutoShape 42"/>
            <p:cNvSpPr>
              <a:spLocks/>
            </p:cNvSpPr>
            <p:nvPr/>
          </p:nvSpPr>
          <p:spPr bwMode="auto">
            <a:xfrm>
              <a:off x="457200" y="6249989"/>
              <a:ext cx="4211638" cy="466725"/>
            </a:xfrm>
            <a:prstGeom prst="accentCallout2">
              <a:avLst>
                <a:gd name="adj1" fmla="val 24491"/>
                <a:gd name="adj2" fmla="val 101810"/>
                <a:gd name="adj3" fmla="val 24491"/>
                <a:gd name="adj4" fmla="val 127931"/>
                <a:gd name="adj5" fmla="val -554083"/>
                <a:gd name="adj6" fmla="val 135468"/>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a:solidFill>
                    <a:schemeClr val="hlink"/>
                  </a:solidFill>
                </a:rPr>
                <a:t>Jc (5 T, 4.2 K) ≈ 3000 A/mm</a:t>
              </a:r>
              <a:r>
                <a:rPr lang="en-US" baseline="30000">
                  <a:solidFill>
                    <a:schemeClr val="hlink"/>
                  </a:solidFill>
                </a:rPr>
                <a:t>2</a:t>
              </a:r>
              <a:endParaRPr lang="en-US">
                <a:solidFill>
                  <a:schemeClr val="hlink"/>
                </a:solidFill>
              </a:endParaRPr>
            </a:p>
          </p:txBody>
        </p:sp>
      </p:grpSp>
    </p:spTree>
    <p:extLst>
      <p:ext uri="{BB962C8B-B14F-4D97-AF65-F5344CB8AC3E}">
        <p14:creationId xmlns:p14="http://schemas.microsoft.com/office/powerpoint/2010/main" val="30013491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265" y="167621"/>
            <a:ext cx="7139136" cy="1143000"/>
          </a:xfrm>
        </p:spPr>
        <p:txBody>
          <a:bodyPr>
            <a:normAutofit/>
          </a:bodyPr>
          <a:lstStyle/>
          <a:p>
            <a:pPr algn="ctr"/>
            <a:r>
              <a:rPr lang="en-US" sz="4000" dirty="0">
                <a:ea typeface="ＭＳ Ｐゴシック" charset="0"/>
                <a:cs typeface="ＭＳ Ｐゴシック" charset="0"/>
              </a:rPr>
              <a:t>Material Selection</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a:ea typeface="ＭＳ Ｐゴシック" charset="0"/>
                <a:cs typeface="ＭＳ Ｐゴシック" charset="0"/>
              </a:rPr>
              <a:t>Some suitable materials for cryogenic use include:</a:t>
            </a:r>
          </a:p>
          <a:p>
            <a:endParaRPr lang="en-US" dirty="0">
              <a:ea typeface="ＭＳ Ｐゴシック" charset="0"/>
              <a:cs typeface="ＭＳ Ｐゴシック" charset="0"/>
            </a:endParaRPr>
          </a:p>
          <a:p>
            <a:pPr lvl="1"/>
            <a:r>
              <a:rPr lang="en-US" dirty="0">
                <a:ea typeface="ＭＳ Ｐゴシック" charset="0"/>
              </a:rPr>
              <a:t>Austenitic stainless steels e.g. 304, 304L, 316, 321</a:t>
            </a:r>
          </a:p>
          <a:p>
            <a:pPr lvl="1"/>
            <a:r>
              <a:rPr lang="en-US" dirty="0">
                <a:ea typeface="ＭＳ Ｐゴシック" charset="0"/>
              </a:rPr>
              <a:t>Aluminum alloys e.g. 6061, 6063, 1100</a:t>
            </a:r>
          </a:p>
          <a:p>
            <a:pPr lvl="1"/>
            <a:r>
              <a:rPr lang="en-US" dirty="0">
                <a:ea typeface="ＭＳ Ｐゴシック" charset="0"/>
              </a:rPr>
              <a:t>Copper e.g. OFHC, ETP and phosphorous deoxidized</a:t>
            </a:r>
          </a:p>
          <a:p>
            <a:pPr lvl="1"/>
            <a:r>
              <a:rPr lang="en-US" dirty="0">
                <a:ea typeface="ＭＳ Ｐゴシック" charset="0"/>
              </a:rPr>
              <a:t>Brass</a:t>
            </a:r>
          </a:p>
          <a:p>
            <a:pPr lvl="1"/>
            <a:r>
              <a:rPr lang="en-US" dirty="0">
                <a:ea typeface="ＭＳ Ｐゴシック" charset="0"/>
              </a:rPr>
              <a:t>Fiber reinforced plastics such as G –10 and G –11</a:t>
            </a:r>
          </a:p>
          <a:p>
            <a:pPr lvl="1"/>
            <a:r>
              <a:rPr lang="en-US" dirty="0">
                <a:ea typeface="ＭＳ Ｐゴシック" charset="0"/>
              </a:rPr>
              <a:t>Niobium &amp; Titanium (frequently used in superconducting RF  systems</a:t>
            </a:r>
            <a:r>
              <a:rPr lang="en-US" dirty="0" smtClean="0">
                <a:ea typeface="ＭＳ Ｐゴシック" charset="0"/>
              </a:rPr>
              <a:t>)</a:t>
            </a:r>
          </a:p>
          <a:p>
            <a:pPr lvl="2"/>
            <a:r>
              <a:rPr lang="en-US" dirty="0" smtClean="0">
                <a:ea typeface="ＭＳ Ｐゴシック" charset="0"/>
              </a:rPr>
              <a:t>But becomes brittle at cryogenic temperatures</a:t>
            </a:r>
            <a:endParaRPr lang="en-US" dirty="0">
              <a:ea typeface="ＭＳ Ｐゴシック" charset="0"/>
            </a:endParaRPr>
          </a:p>
          <a:p>
            <a:pPr lvl="1"/>
            <a:r>
              <a:rPr lang="en-US" dirty="0">
                <a:ea typeface="ＭＳ Ｐゴシック" charset="0"/>
              </a:rPr>
              <a:t>Invar (Ni /Fe alloy) useful in making washers due to its lower coefficient of expansion</a:t>
            </a:r>
          </a:p>
          <a:p>
            <a:pPr lvl="1"/>
            <a:r>
              <a:rPr lang="en-US" dirty="0">
                <a:ea typeface="ＭＳ Ｐゴシック" charset="0"/>
              </a:rPr>
              <a:t>Indium (used as an O ring material)</a:t>
            </a:r>
          </a:p>
          <a:p>
            <a:pPr lvl="1"/>
            <a:r>
              <a:rPr lang="en-US" dirty="0" err="1">
                <a:ea typeface="ＭＳ Ｐゴシック" charset="0"/>
              </a:rPr>
              <a:t>Kapton</a:t>
            </a:r>
            <a:r>
              <a:rPr lang="en-US" dirty="0">
                <a:ea typeface="ＭＳ Ｐゴシック" charset="0"/>
              </a:rPr>
              <a:t> and Mylar (used in Multilayer Insulation and as electrical insulation</a:t>
            </a:r>
          </a:p>
          <a:p>
            <a:pPr lvl="1"/>
            <a:r>
              <a:rPr lang="en-US" dirty="0">
                <a:ea typeface="ＭＳ Ｐゴシック" charset="0"/>
              </a:rPr>
              <a:t>Quartz (used in windows)</a:t>
            </a:r>
          </a:p>
          <a:p>
            <a:pPr marL="0" indent="0">
              <a:buNone/>
            </a:pP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4</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161059789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ＭＳ Ｐゴシック" charset="0"/>
                <a:cs typeface="ＭＳ Ｐゴシック" charset="0"/>
              </a:rPr>
              <a:t>But Wait!</a:t>
            </a:r>
            <a:br>
              <a:rPr lang="en-US" dirty="0">
                <a:ea typeface="ＭＳ Ｐゴシック" charset="0"/>
                <a:cs typeface="ＭＳ Ｐゴシック" charset="0"/>
              </a:rPr>
            </a:br>
            <a:r>
              <a:rPr lang="en-US" dirty="0">
                <a:ea typeface="ＭＳ Ｐゴシック" charset="0"/>
                <a:cs typeface="ＭＳ Ｐゴシック" charset="0"/>
              </a:rPr>
              <a:t>What Causes Superconductivity?</a:t>
            </a:r>
            <a:endParaRPr lang="en-US" dirty="0"/>
          </a:p>
        </p:txBody>
      </p:sp>
      <p:sp>
        <p:nvSpPr>
          <p:cNvPr id="3" name="Content Placeholder 2"/>
          <p:cNvSpPr>
            <a:spLocks noGrp="1"/>
          </p:cNvSpPr>
          <p:nvPr>
            <p:ph idx="1"/>
          </p:nvPr>
        </p:nvSpPr>
        <p:spPr/>
        <p:txBody>
          <a:bodyPr>
            <a:normAutofit fontScale="92500" lnSpcReduction="20000"/>
          </a:bodyPr>
          <a:lstStyle/>
          <a:p>
            <a:r>
              <a:rPr lang="en-US" sz="2000" dirty="0">
                <a:ea typeface="ＭＳ Ｐゴシック" charset="0"/>
                <a:cs typeface="ＭＳ Ｐゴシック" charset="0"/>
              </a:rPr>
              <a:t>The following is a </a:t>
            </a:r>
            <a:r>
              <a:rPr lang="en-US" sz="2000" u="sng" dirty="0">
                <a:ea typeface="ＭＳ Ｐゴシック" charset="0"/>
                <a:cs typeface="ＭＳ Ｐゴシック" charset="0"/>
              </a:rPr>
              <a:t>very</a:t>
            </a:r>
            <a:r>
              <a:rPr lang="en-US" sz="2000" dirty="0">
                <a:ea typeface="ＭＳ Ｐゴシック" charset="0"/>
                <a:cs typeface="ＭＳ Ｐゴシック" charset="0"/>
              </a:rPr>
              <a:t> hand waving explanation of the origin of low temperature superconductivity</a:t>
            </a:r>
          </a:p>
          <a:p>
            <a:r>
              <a:rPr lang="en-US" sz="2000" dirty="0">
                <a:ea typeface="ＭＳ Ｐゴシック" charset="0"/>
                <a:cs typeface="ＭＳ Ｐゴシック" charset="0"/>
              </a:rPr>
              <a:t>There is a very elegant, accurate  and complicated description of low temperature superconductivity:</a:t>
            </a:r>
          </a:p>
          <a:p>
            <a:pPr lvl="1"/>
            <a:r>
              <a:rPr lang="en-US" sz="1800" dirty="0">
                <a:ea typeface="ＭＳ Ｐゴシック" charset="0"/>
              </a:rPr>
              <a:t>This is the Bardeen-Cooper- Schrieffer  theory or BCS theory</a:t>
            </a:r>
          </a:p>
          <a:p>
            <a:r>
              <a:rPr lang="en-US" sz="2000" dirty="0">
                <a:ea typeface="ＭＳ Ｐゴシック" charset="0"/>
                <a:cs typeface="ＭＳ Ｐゴシック" charset="0"/>
              </a:rPr>
              <a:t>Simply put</a:t>
            </a:r>
          </a:p>
          <a:p>
            <a:pPr lvl="1"/>
            <a:r>
              <a:rPr lang="en-US" sz="1800" dirty="0">
                <a:ea typeface="ＭＳ Ｐゴシック" charset="0"/>
              </a:rPr>
              <a:t>Electrons in the material are linked together into Cooper pairs via an attractive force that comes from the oscillations of the (positively charged) lattice</a:t>
            </a:r>
          </a:p>
          <a:p>
            <a:pPr lvl="1"/>
            <a:r>
              <a:rPr lang="en-US" sz="1800" dirty="0">
                <a:ea typeface="ＭＳ Ｐゴシック" charset="0"/>
              </a:rPr>
              <a:t>These Cooper pairs now act more like bosons and in a sense undergo a Bose-Einstein condensation similar to that seen in He II</a:t>
            </a:r>
          </a:p>
          <a:p>
            <a:pPr lvl="1"/>
            <a:r>
              <a:rPr lang="en-US" sz="1800" dirty="0">
                <a:ea typeface="ＭＳ Ｐゴシック" charset="0"/>
              </a:rPr>
              <a:t>This </a:t>
            </a:r>
            <a:r>
              <a:rPr lang="ja-JP" altLang="en-US" sz="1800" dirty="0">
                <a:ea typeface="ＭＳ Ｐゴシック" charset="0"/>
              </a:rPr>
              <a:t>“</a:t>
            </a:r>
            <a:r>
              <a:rPr lang="en-US" altLang="ja-JP" sz="1800" dirty="0">
                <a:ea typeface="ＭＳ Ｐゴシック" charset="0"/>
              </a:rPr>
              <a:t>condensate</a:t>
            </a:r>
            <a:r>
              <a:rPr lang="ja-JP" altLang="en-US" sz="1800" dirty="0">
                <a:ea typeface="ＭＳ Ｐゴシック" charset="0"/>
              </a:rPr>
              <a:t>”</a:t>
            </a:r>
            <a:r>
              <a:rPr lang="en-US" altLang="ja-JP" sz="1800" dirty="0">
                <a:ea typeface="ＭＳ Ｐゴシック" charset="0"/>
              </a:rPr>
              <a:t> in effect acts as one </a:t>
            </a:r>
            <a:r>
              <a:rPr lang="ja-JP" altLang="en-US" sz="1800" dirty="0">
                <a:ea typeface="ＭＳ Ｐゴシック" charset="0"/>
              </a:rPr>
              <a:t>“</a:t>
            </a:r>
            <a:r>
              <a:rPr lang="en-US" altLang="ja-JP" sz="1800" dirty="0">
                <a:ea typeface="ＭＳ Ｐゴシック" charset="0"/>
              </a:rPr>
              <a:t>unit</a:t>
            </a:r>
            <a:r>
              <a:rPr lang="ja-JP" altLang="en-US" sz="1800" dirty="0">
                <a:ea typeface="ＭＳ Ｐゴシック" charset="0"/>
              </a:rPr>
              <a:t>”</a:t>
            </a:r>
            <a:r>
              <a:rPr lang="en-US" altLang="ja-JP" sz="1800" dirty="0">
                <a:ea typeface="ＭＳ Ｐゴシック" charset="0"/>
              </a:rPr>
              <a:t> you can not scatter or change the energy of a single electron without changing the energy of all of </a:t>
            </a:r>
            <a:r>
              <a:rPr lang="en-US" altLang="ja-JP" dirty="0">
                <a:ea typeface="ＭＳ Ｐゴシック" charset="0"/>
              </a:rPr>
              <a:t>them</a:t>
            </a:r>
          </a:p>
          <a:p>
            <a:pPr lvl="2"/>
            <a:r>
              <a:rPr lang="en-US" dirty="0">
                <a:ea typeface="ヒラギノ角ゴ Pro W3" charset="0"/>
                <a:cs typeface="ヒラギノ角ゴ Pro W3" charset="0"/>
              </a:rPr>
              <a:t>There is thus an energy gap and unless the energy of interactions exceeds this value there is no scattering and thus no resistance</a:t>
            </a:r>
          </a:p>
          <a:p>
            <a:r>
              <a:rPr lang="en-US" sz="2000" dirty="0">
                <a:ea typeface="ＭＳ Ｐゴシック" charset="0"/>
                <a:cs typeface="ＭＳ Ｐゴシック" charset="0"/>
              </a:rPr>
              <a:t>BCS theory explains and predicts observable behavior in low </a:t>
            </a:r>
            <a:r>
              <a:rPr lang="en-US" sz="2000" dirty="0" err="1">
                <a:ea typeface="ＭＳ Ｐゴシック" charset="0"/>
                <a:cs typeface="ＭＳ Ｐゴシック" charset="0"/>
              </a:rPr>
              <a:t>Tc</a:t>
            </a:r>
            <a:r>
              <a:rPr lang="en-US" sz="2000" dirty="0">
                <a:ea typeface="ＭＳ Ｐゴシック" charset="0"/>
                <a:cs typeface="ＭＳ Ｐゴシック" charset="0"/>
              </a:rPr>
              <a:t> superconductors</a:t>
            </a:r>
          </a:p>
          <a:p>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40</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141348264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Another Way to </a:t>
            </a:r>
            <a:r>
              <a:rPr lang="en-US" sz="2400" smtClean="0"/>
              <a:t>Model Superconductivity </a:t>
            </a:r>
            <a:r>
              <a:rPr lang="en-US" sz="2400" dirty="0" smtClean="0"/>
              <a:t/>
            </a:r>
            <a:br>
              <a:rPr lang="en-US" sz="2400" dirty="0" smtClean="0"/>
            </a:br>
            <a:r>
              <a:rPr lang="en-US" sz="2400" dirty="0" smtClean="0"/>
              <a:t>is via the “Two Fluid Model”</a:t>
            </a:r>
            <a:endParaRPr lang="en-US" sz="2400" dirty="0"/>
          </a:p>
        </p:txBody>
      </p:sp>
      <p:sp>
        <p:nvSpPr>
          <p:cNvPr id="3" name="Content Placeholder 2"/>
          <p:cNvSpPr>
            <a:spLocks noGrp="1"/>
          </p:cNvSpPr>
          <p:nvPr>
            <p:ph idx="1"/>
          </p:nvPr>
        </p:nvSpPr>
        <p:spPr>
          <a:xfrm>
            <a:off x="301869" y="1527109"/>
            <a:ext cx="8643398" cy="4603406"/>
          </a:xfrm>
        </p:spPr>
        <p:txBody>
          <a:bodyPr>
            <a:normAutofit fontScale="92500" lnSpcReduction="20000"/>
          </a:bodyPr>
          <a:lstStyle/>
          <a:p>
            <a:r>
              <a:rPr lang="en-US" dirty="0" smtClean="0"/>
              <a:t>This imagines superconducting materials as being composed of two kinds of electrons : Those in Cooper pairs and those not in Cooper pairs</a:t>
            </a:r>
          </a:p>
          <a:p>
            <a:pPr lvl="1"/>
            <a:r>
              <a:rPr lang="en-US" dirty="0" smtClean="0"/>
              <a:t>Above T</a:t>
            </a:r>
            <a:r>
              <a:rPr lang="en-US" baseline="-25000" dirty="0" smtClean="0"/>
              <a:t>C</a:t>
            </a:r>
            <a:r>
              <a:rPr lang="en-US" dirty="0" smtClean="0"/>
              <a:t> there are no Cooper pairs </a:t>
            </a:r>
          </a:p>
          <a:p>
            <a:pPr lvl="1"/>
            <a:r>
              <a:rPr lang="en-US" dirty="0" smtClean="0"/>
              <a:t>At absolute zero all electrons are in Cooper pairs</a:t>
            </a:r>
          </a:p>
          <a:p>
            <a:r>
              <a:rPr lang="en-US" dirty="0" smtClean="0"/>
              <a:t>In DC applications the Cooper pairs carry all the electric current and thus there is zero resistance</a:t>
            </a:r>
          </a:p>
          <a:p>
            <a:r>
              <a:rPr lang="en-US" dirty="0" smtClean="0"/>
              <a:t>But in AC (i.e. RF) applications the oscillating electric field affects both the Cooper pairs &amp; the non paired electrons &amp; the movement of the non paired electrons result in resistance</a:t>
            </a:r>
            <a:r>
              <a:rPr lang="en-US" smtClean="0"/>
              <a:t>. </a:t>
            </a:r>
          </a:p>
          <a:p>
            <a:pPr lvl="1"/>
            <a:r>
              <a:rPr lang="en-US" smtClean="0"/>
              <a:t>Thus </a:t>
            </a:r>
            <a:r>
              <a:rPr lang="en-US" dirty="0" smtClean="0"/>
              <a:t>there is always electrical loss in AC superconductivity</a:t>
            </a:r>
          </a:p>
          <a:p>
            <a:r>
              <a:rPr lang="en-US" dirty="0" smtClean="0"/>
              <a:t>A similar model is also used to describe He II</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41</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182864851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703" y="165001"/>
            <a:ext cx="7139136" cy="1143000"/>
          </a:xfrm>
        </p:spPr>
        <p:txBody>
          <a:bodyPr/>
          <a:lstStyle/>
          <a:p>
            <a:pPr algn="ctr"/>
            <a:r>
              <a:rPr lang="en-US" dirty="0" smtClean="0"/>
              <a:t>Superconducting Radio Frequency Cavities</a:t>
            </a:r>
            <a:endParaRPr lang="en-US" dirty="0"/>
          </a:p>
        </p:txBody>
      </p:sp>
      <p:sp>
        <p:nvSpPr>
          <p:cNvPr id="3" name="Content Placeholder 2"/>
          <p:cNvSpPr>
            <a:spLocks noGrp="1"/>
          </p:cNvSpPr>
          <p:nvPr>
            <p:ph idx="1"/>
          </p:nvPr>
        </p:nvSpPr>
        <p:spPr/>
        <p:txBody>
          <a:bodyPr/>
          <a:lstStyle/>
          <a:p>
            <a:r>
              <a:rPr lang="en-US" dirty="0" smtClean="0"/>
              <a:t>From the 70’s to the 90’s the principle application of superconductivity in particle accelerators was in the area of s/c magnets (</a:t>
            </a:r>
            <a:r>
              <a:rPr lang="en-US" dirty="0" err="1" smtClean="0"/>
              <a:t>Tevatron</a:t>
            </a:r>
            <a:r>
              <a:rPr lang="en-US" dirty="0" smtClean="0"/>
              <a:t>, HERA, LHC)</a:t>
            </a:r>
          </a:p>
          <a:p>
            <a:r>
              <a:rPr lang="en-US" dirty="0" smtClean="0"/>
              <a:t>Since then, for a variety of reasons ( e.g. technical advances in SRF and the growth of </a:t>
            </a:r>
            <a:r>
              <a:rPr lang="en-US" dirty="0" err="1" smtClean="0"/>
              <a:t>linac</a:t>
            </a:r>
            <a:r>
              <a:rPr lang="en-US" dirty="0" smtClean="0"/>
              <a:t> applications) the use of SRF cavities for particle acceleration has become increasingly important and in many cases is the primary application of superconductivity &amp; cryogenics in accelerator designs</a:t>
            </a:r>
          </a:p>
          <a:p>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42</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252744661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041" y="155865"/>
            <a:ext cx="7139136" cy="1143000"/>
          </a:xfrm>
        </p:spPr>
        <p:txBody>
          <a:bodyPr/>
          <a:lstStyle/>
          <a:p>
            <a:pPr algn="ctr"/>
            <a:r>
              <a:rPr lang="en-US" dirty="0">
                <a:ea typeface="ＭＳ Ｐゴシック" charset="0"/>
                <a:cs typeface="ＭＳ Ｐゴシック" charset="0"/>
              </a:rPr>
              <a:t>Superconducting RF is Very Popular</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43</a:t>
            </a:fld>
            <a:endParaRPr lang="sv-SE" dirty="0">
              <a:solidFill>
                <a:prstClr val="black">
                  <a:tint val="75000"/>
                </a:prstClr>
              </a:solidFill>
              <a:latin typeface="Calibri"/>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18965057"/>
              </p:ext>
            </p:extLst>
          </p:nvPr>
        </p:nvGraphicFramePr>
        <p:xfrm>
          <a:off x="557709" y="1275491"/>
          <a:ext cx="8424937" cy="5484075"/>
        </p:xfrm>
        <a:graphic>
          <a:graphicData uri="http://schemas.openxmlformats.org/drawingml/2006/table">
            <a:tbl>
              <a:tblPr firstRow="1" bandRow="1">
                <a:tableStyleId>{5C22544A-7EE6-4342-B048-85BDC9FD1C3A}</a:tableStyleId>
              </a:tblPr>
              <a:tblGrid>
                <a:gridCol w="1642150"/>
                <a:gridCol w="1499353"/>
                <a:gridCol w="1213763"/>
                <a:gridCol w="772958"/>
                <a:gridCol w="1940155"/>
                <a:gridCol w="1356558"/>
              </a:tblGrid>
              <a:tr h="318891">
                <a:tc>
                  <a:txBody>
                    <a:bodyPr/>
                    <a:lstStyle/>
                    <a:p>
                      <a:r>
                        <a:rPr lang="en-US" sz="1400" dirty="0" smtClean="0"/>
                        <a:t>Name</a:t>
                      </a:r>
                      <a:endParaRPr lang="en-US" sz="1400" dirty="0"/>
                    </a:p>
                  </a:txBody>
                  <a:tcPr marL="90672" marR="90672" marT="45719" marB="45719"/>
                </a:tc>
                <a:tc>
                  <a:txBody>
                    <a:bodyPr/>
                    <a:lstStyle/>
                    <a:p>
                      <a:r>
                        <a:rPr lang="en-US" sz="1400" dirty="0" smtClean="0"/>
                        <a:t>Accelerator Type</a:t>
                      </a:r>
                      <a:endParaRPr lang="en-US" sz="1400" dirty="0"/>
                    </a:p>
                  </a:txBody>
                  <a:tcPr marL="90672" marR="90672" marT="45719" marB="45719"/>
                </a:tc>
                <a:tc>
                  <a:txBody>
                    <a:bodyPr/>
                    <a:lstStyle/>
                    <a:p>
                      <a:r>
                        <a:rPr lang="en-US" sz="1400" dirty="0" smtClean="0"/>
                        <a:t>Lab</a:t>
                      </a:r>
                      <a:endParaRPr lang="en-US" sz="1400" dirty="0"/>
                    </a:p>
                  </a:txBody>
                  <a:tcPr marL="90672" marR="90672" marT="45719" marB="45719"/>
                </a:tc>
                <a:tc>
                  <a:txBody>
                    <a:bodyPr/>
                    <a:lstStyle/>
                    <a:p>
                      <a:r>
                        <a:rPr lang="en-US" sz="1400" dirty="0" smtClean="0"/>
                        <a:t>T (K)</a:t>
                      </a:r>
                      <a:endParaRPr lang="en-US" sz="1400" dirty="0"/>
                    </a:p>
                  </a:txBody>
                  <a:tcPr marL="90672" marR="90672" marT="45719" marB="45719"/>
                </a:tc>
                <a:tc>
                  <a:txBody>
                    <a:bodyPr/>
                    <a:lstStyle/>
                    <a:p>
                      <a:r>
                        <a:rPr lang="en-US" sz="1400" dirty="0" smtClean="0"/>
                        <a:t>Refrigeration Capacity</a:t>
                      </a:r>
                      <a:endParaRPr lang="en-US" sz="1400" dirty="0"/>
                    </a:p>
                  </a:txBody>
                  <a:tcPr marL="90672" marR="90672" marT="45719" marB="45719"/>
                </a:tc>
                <a:tc>
                  <a:txBody>
                    <a:bodyPr/>
                    <a:lstStyle/>
                    <a:p>
                      <a:r>
                        <a:rPr lang="en-US" sz="1400" dirty="0" smtClean="0"/>
                        <a:t>Status</a:t>
                      </a:r>
                      <a:endParaRPr lang="en-US" sz="1400" dirty="0"/>
                    </a:p>
                  </a:txBody>
                  <a:tcPr marL="90672" marR="90672" marT="45719" marB="45719"/>
                </a:tc>
              </a:tr>
              <a:tr h="303328">
                <a:tc>
                  <a:txBody>
                    <a:bodyPr/>
                    <a:lstStyle/>
                    <a:p>
                      <a:r>
                        <a:rPr lang="en-US" sz="1400" dirty="0" smtClean="0"/>
                        <a:t>CEBAF</a:t>
                      </a:r>
                      <a:endParaRPr lang="en-US" sz="1400" dirty="0"/>
                    </a:p>
                  </a:txBody>
                  <a:tcPr marL="90672" marR="90672" marT="45719" marB="45719"/>
                </a:tc>
                <a:tc>
                  <a:txBody>
                    <a:bodyPr/>
                    <a:lstStyle/>
                    <a:p>
                      <a:r>
                        <a:rPr lang="en-US" sz="1400" dirty="0" smtClean="0"/>
                        <a:t>Electron </a:t>
                      </a:r>
                      <a:r>
                        <a:rPr lang="en-US" sz="1400" dirty="0" err="1" smtClean="0"/>
                        <a:t>Linac</a:t>
                      </a:r>
                      <a:endParaRPr lang="en-US" sz="1400" dirty="0"/>
                    </a:p>
                  </a:txBody>
                  <a:tcPr marL="90672" marR="90672" marT="45719" marB="45719"/>
                </a:tc>
                <a:tc>
                  <a:txBody>
                    <a:bodyPr/>
                    <a:lstStyle/>
                    <a:p>
                      <a:r>
                        <a:rPr lang="en-US" sz="1400" dirty="0" err="1" smtClean="0"/>
                        <a:t>JLab</a:t>
                      </a:r>
                      <a:endParaRPr lang="en-US" sz="1400" dirty="0"/>
                    </a:p>
                  </a:txBody>
                  <a:tcPr marL="90672" marR="90672" marT="45719" marB="45719"/>
                </a:tc>
                <a:tc>
                  <a:txBody>
                    <a:bodyPr/>
                    <a:lstStyle/>
                    <a:p>
                      <a:r>
                        <a:rPr lang="en-US" sz="1400" baseline="0" dirty="0" smtClean="0"/>
                        <a:t>2.1</a:t>
                      </a:r>
                      <a:endParaRPr lang="en-US" sz="1400" dirty="0"/>
                    </a:p>
                  </a:txBody>
                  <a:tcPr marL="90672" marR="90672" marT="45719" marB="45719"/>
                </a:tc>
                <a:tc>
                  <a:txBody>
                    <a:bodyPr/>
                    <a:lstStyle/>
                    <a:p>
                      <a:r>
                        <a:rPr lang="en-US" sz="1400" dirty="0" smtClean="0"/>
                        <a:t>4.2 kW @ 2.1 K</a:t>
                      </a:r>
                      <a:endParaRPr lang="en-US" sz="1400" dirty="0"/>
                    </a:p>
                  </a:txBody>
                  <a:tcPr marL="90672" marR="90672" marT="45719" marB="45719"/>
                </a:tc>
                <a:tc>
                  <a:txBody>
                    <a:bodyPr/>
                    <a:lstStyle/>
                    <a:p>
                      <a:r>
                        <a:rPr lang="en-US" sz="1400" dirty="0" smtClean="0"/>
                        <a:t>Operating</a:t>
                      </a:r>
                      <a:endParaRPr lang="en-US" sz="1400" dirty="0"/>
                    </a:p>
                  </a:txBody>
                  <a:tcPr marL="90672" marR="90672" marT="45719" marB="45719"/>
                </a:tc>
              </a:tr>
              <a:tr h="303328">
                <a:tc>
                  <a:txBody>
                    <a:bodyPr/>
                    <a:lstStyle/>
                    <a:p>
                      <a:r>
                        <a:rPr lang="en-US" sz="1400" dirty="0" smtClean="0"/>
                        <a:t>12 </a:t>
                      </a:r>
                      <a:r>
                        <a:rPr lang="en-US" sz="1400" dirty="0" err="1" smtClean="0"/>
                        <a:t>GeV</a:t>
                      </a:r>
                      <a:r>
                        <a:rPr lang="en-US" sz="1400" dirty="0" smtClean="0"/>
                        <a:t> Upgrade</a:t>
                      </a:r>
                      <a:endParaRPr lang="en-US" sz="1400" dirty="0"/>
                    </a:p>
                  </a:txBody>
                  <a:tcPr marL="90672" marR="90672" marT="45719" marB="45719"/>
                </a:tc>
                <a:tc>
                  <a:txBody>
                    <a:bodyPr/>
                    <a:lstStyle/>
                    <a:p>
                      <a:r>
                        <a:rPr lang="en-US" sz="1400" dirty="0" smtClean="0"/>
                        <a:t>Electron</a:t>
                      </a:r>
                      <a:r>
                        <a:rPr lang="en-US" sz="1400" baseline="0" dirty="0" smtClean="0"/>
                        <a:t> </a:t>
                      </a:r>
                      <a:r>
                        <a:rPr lang="en-US" sz="1400" baseline="0" dirty="0" err="1" smtClean="0"/>
                        <a:t>Linac</a:t>
                      </a:r>
                      <a:endParaRPr lang="en-US" sz="1400" dirty="0"/>
                    </a:p>
                  </a:txBody>
                  <a:tcPr marL="90672" marR="90672" marT="45719" marB="45719"/>
                </a:tc>
                <a:tc>
                  <a:txBody>
                    <a:bodyPr/>
                    <a:lstStyle/>
                    <a:p>
                      <a:r>
                        <a:rPr lang="en-US" sz="1400" dirty="0" err="1" smtClean="0"/>
                        <a:t>Jlab</a:t>
                      </a:r>
                      <a:endParaRPr lang="en-US" sz="1400" dirty="0"/>
                    </a:p>
                  </a:txBody>
                  <a:tcPr marL="90672" marR="90672" marT="45719" marB="45719"/>
                </a:tc>
                <a:tc>
                  <a:txBody>
                    <a:bodyPr/>
                    <a:lstStyle/>
                    <a:p>
                      <a:r>
                        <a:rPr lang="en-US" sz="1400" dirty="0" smtClean="0"/>
                        <a:t>2.1</a:t>
                      </a:r>
                      <a:endParaRPr lang="en-US" sz="1400" dirty="0"/>
                    </a:p>
                  </a:txBody>
                  <a:tcPr marL="90672" marR="90672" marT="45719" marB="45719"/>
                </a:tc>
                <a:tc>
                  <a:txBody>
                    <a:bodyPr/>
                    <a:lstStyle/>
                    <a:p>
                      <a:r>
                        <a:rPr lang="en-US" sz="1400" dirty="0" smtClean="0"/>
                        <a:t>4.2 kW @ 2.1 K</a:t>
                      </a:r>
                      <a:endParaRPr lang="en-US" sz="1400" dirty="0"/>
                    </a:p>
                  </a:txBody>
                  <a:tcPr marL="90672" marR="90672" marT="45719" marB="45719"/>
                </a:tc>
                <a:tc>
                  <a:txBody>
                    <a:bodyPr/>
                    <a:lstStyle/>
                    <a:p>
                      <a:r>
                        <a:rPr lang="en-US" sz="1400" dirty="0" smtClean="0"/>
                        <a:t>Operating</a:t>
                      </a:r>
                      <a:endParaRPr lang="en-US" sz="1400" dirty="0"/>
                    </a:p>
                  </a:txBody>
                  <a:tcPr marL="90672" marR="90672" marT="45719" marB="45719"/>
                </a:tc>
              </a:tr>
              <a:tr h="515659">
                <a:tc>
                  <a:txBody>
                    <a:bodyPr/>
                    <a:lstStyle/>
                    <a:p>
                      <a:r>
                        <a:rPr lang="en-US" sz="1400" dirty="0" smtClean="0"/>
                        <a:t>ESS</a:t>
                      </a:r>
                      <a:endParaRPr lang="en-US" sz="1400" dirty="0"/>
                    </a:p>
                  </a:txBody>
                  <a:tcPr marL="90672" marR="90672" marT="45719" marB="45719"/>
                </a:tc>
                <a:tc>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400" baseline="0" dirty="0" smtClean="0"/>
                        <a:t>Proton </a:t>
                      </a:r>
                      <a:r>
                        <a:rPr lang="en-US" sz="1400" baseline="0" dirty="0" err="1" smtClean="0"/>
                        <a:t>Linac</a:t>
                      </a:r>
                      <a:r>
                        <a:rPr lang="en-US" sz="1400" baseline="30000" dirty="0" smtClean="0"/>
                        <a:t> </a:t>
                      </a:r>
                      <a:endParaRPr lang="en-US" sz="1400" dirty="0" smtClean="0"/>
                    </a:p>
                  </a:txBody>
                  <a:tcPr marL="90672" marR="90672" marT="45719" marB="45719"/>
                </a:tc>
                <a:tc>
                  <a:txBody>
                    <a:bodyPr/>
                    <a:lstStyle/>
                    <a:p>
                      <a:r>
                        <a:rPr lang="en-US" sz="1400" dirty="0" smtClean="0"/>
                        <a:t>ESS</a:t>
                      </a:r>
                      <a:endParaRPr lang="en-US" sz="1400" dirty="0"/>
                    </a:p>
                  </a:txBody>
                  <a:tcPr marL="90672" marR="90672" marT="45719" marB="45719"/>
                </a:tc>
                <a:tc>
                  <a:txBody>
                    <a:bodyPr/>
                    <a:lstStyle/>
                    <a:p>
                      <a:r>
                        <a:rPr lang="en-US" sz="1400" dirty="0" smtClean="0"/>
                        <a:t>2.0</a:t>
                      </a:r>
                      <a:endParaRPr lang="en-US" sz="1400" dirty="0"/>
                    </a:p>
                  </a:txBody>
                  <a:tcPr marL="90672" marR="90672" marT="45719" marB="45719"/>
                </a:tc>
                <a:tc>
                  <a:txBody>
                    <a:bodyPr/>
                    <a:lstStyle/>
                    <a:p>
                      <a:r>
                        <a:rPr lang="en-US" sz="1400" dirty="0" smtClean="0"/>
                        <a:t>3 kW @ 2</a:t>
                      </a:r>
                      <a:r>
                        <a:rPr lang="en-US" sz="1400" baseline="0" dirty="0" smtClean="0"/>
                        <a:t> K</a:t>
                      </a:r>
                      <a:endParaRPr lang="en-US" sz="1400" dirty="0"/>
                    </a:p>
                  </a:txBody>
                  <a:tcPr marL="90672" marR="90672" marT="45719" marB="45719"/>
                </a:tc>
                <a:tc>
                  <a:txBody>
                    <a:bodyPr/>
                    <a:lstStyle/>
                    <a:p>
                      <a:r>
                        <a:rPr lang="en-US" sz="1400" dirty="0" smtClean="0"/>
                        <a:t>Under Construction</a:t>
                      </a:r>
                      <a:endParaRPr lang="en-US" sz="1400" dirty="0"/>
                    </a:p>
                  </a:txBody>
                  <a:tcPr marL="90672" marR="90672" marT="45719" marB="45719"/>
                </a:tc>
              </a:tr>
              <a:tr h="303328">
                <a:tc>
                  <a:txBody>
                    <a:bodyPr/>
                    <a:lstStyle/>
                    <a:p>
                      <a:r>
                        <a:rPr lang="en-US" sz="1400" dirty="0" smtClean="0"/>
                        <a:t>SNS</a:t>
                      </a:r>
                      <a:endParaRPr lang="en-US" sz="1400" dirty="0"/>
                    </a:p>
                  </a:txBody>
                  <a:tcPr marL="90672" marR="90672" marT="45719" marB="45719"/>
                </a:tc>
                <a:tc>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400" dirty="0" smtClean="0"/>
                        <a:t>H</a:t>
                      </a:r>
                      <a:r>
                        <a:rPr lang="en-US" sz="1400" baseline="30000" dirty="0" smtClean="0"/>
                        <a:t>-  </a:t>
                      </a:r>
                      <a:r>
                        <a:rPr lang="en-US" sz="1400" baseline="0" dirty="0" err="1" smtClean="0"/>
                        <a:t>Linac</a:t>
                      </a:r>
                      <a:endParaRPr lang="en-US" sz="1400" dirty="0" smtClean="0"/>
                    </a:p>
                  </a:txBody>
                  <a:tcPr marL="90672" marR="90672" marT="45719" marB="45719"/>
                </a:tc>
                <a:tc>
                  <a:txBody>
                    <a:bodyPr/>
                    <a:lstStyle/>
                    <a:p>
                      <a:r>
                        <a:rPr lang="en-US" sz="1400" dirty="0" smtClean="0"/>
                        <a:t>ORNL</a:t>
                      </a:r>
                      <a:endParaRPr lang="en-US" sz="1400" dirty="0"/>
                    </a:p>
                  </a:txBody>
                  <a:tcPr marL="90672" marR="90672" marT="45719" marB="45719"/>
                </a:tc>
                <a:tc>
                  <a:txBody>
                    <a:bodyPr/>
                    <a:lstStyle/>
                    <a:p>
                      <a:r>
                        <a:rPr lang="en-US" sz="1400" dirty="0" smtClean="0"/>
                        <a:t>2.1</a:t>
                      </a:r>
                      <a:endParaRPr lang="en-US" sz="1400" dirty="0"/>
                    </a:p>
                  </a:txBody>
                  <a:tcPr marL="90672" marR="90672" marT="45719" marB="45719"/>
                </a:tc>
                <a:tc>
                  <a:txBody>
                    <a:bodyPr/>
                    <a:lstStyle/>
                    <a:p>
                      <a:r>
                        <a:rPr lang="en-US" sz="1400" dirty="0" smtClean="0"/>
                        <a:t>2.4</a:t>
                      </a:r>
                      <a:r>
                        <a:rPr lang="en-US" sz="1400" baseline="0" dirty="0" smtClean="0"/>
                        <a:t> kW @ 2.1 K</a:t>
                      </a:r>
                      <a:endParaRPr lang="en-US" sz="1400" dirty="0"/>
                    </a:p>
                  </a:txBody>
                  <a:tcPr marL="90672" marR="90672" marT="45719" marB="45719"/>
                </a:tc>
                <a:tc>
                  <a:txBody>
                    <a:bodyPr/>
                    <a:lstStyle/>
                    <a:p>
                      <a:r>
                        <a:rPr lang="en-US" sz="1400" dirty="0" smtClean="0"/>
                        <a:t>Operating</a:t>
                      </a:r>
                      <a:endParaRPr lang="en-US" sz="1400" dirty="0"/>
                    </a:p>
                  </a:txBody>
                  <a:tcPr marL="90672" marR="90672" marT="45719" marB="45719"/>
                </a:tc>
              </a:tr>
              <a:tr h="303328">
                <a:tc>
                  <a:txBody>
                    <a:bodyPr/>
                    <a:lstStyle/>
                    <a:p>
                      <a:r>
                        <a:rPr lang="en-US" sz="1400" dirty="0" smtClean="0"/>
                        <a:t>E </a:t>
                      </a:r>
                      <a:r>
                        <a:rPr lang="en-US" sz="1400" dirty="0" err="1" smtClean="0"/>
                        <a:t>Linac</a:t>
                      </a:r>
                      <a:endParaRPr lang="en-US" sz="1400" dirty="0"/>
                    </a:p>
                  </a:txBody>
                  <a:tcPr marL="90672" marR="90672" marT="45719" marB="45719"/>
                </a:tc>
                <a:tc>
                  <a:txBody>
                    <a:bodyPr/>
                    <a:lstStyle/>
                    <a:p>
                      <a:r>
                        <a:rPr lang="en-US" sz="1400" dirty="0" smtClean="0"/>
                        <a:t>Electron </a:t>
                      </a:r>
                      <a:r>
                        <a:rPr lang="en-US" sz="1400" dirty="0" err="1" smtClean="0"/>
                        <a:t>Linac</a:t>
                      </a:r>
                      <a:endParaRPr lang="en-US" sz="1400" dirty="0"/>
                    </a:p>
                  </a:txBody>
                  <a:tcPr marL="90672" marR="90672" marT="45719" marB="45719"/>
                </a:tc>
                <a:tc>
                  <a:txBody>
                    <a:bodyPr/>
                    <a:lstStyle/>
                    <a:p>
                      <a:r>
                        <a:rPr lang="en-US" sz="1400" dirty="0" smtClean="0"/>
                        <a:t>TRIUMF</a:t>
                      </a:r>
                      <a:endParaRPr lang="en-US" sz="1400" dirty="0"/>
                    </a:p>
                  </a:txBody>
                  <a:tcPr marL="90672" marR="90672" marT="45719" marB="45719"/>
                </a:tc>
                <a:tc>
                  <a:txBody>
                    <a:bodyPr/>
                    <a:lstStyle/>
                    <a:p>
                      <a:r>
                        <a:rPr lang="en-US" sz="1400" dirty="0" smtClean="0"/>
                        <a:t>2.0</a:t>
                      </a:r>
                      <a:endParaRPr lang="en-US" sz="1400" dirty="0"/>
                    </a:p>
                  </a:txBody>
                  <a:tcPr marL="90672" marR="90672" marT="45719" marB="45719"/>
                </a:tc>
                <a:tc>
                  <a:txBody>
                    <a:bodyPr/>
                    <a:lstStyle/>
                    <a:p>
                      <a:r>
                        <a:rPr lang="en-US" sz="1400" dirty="0" smtClean="0"/>
                        <a:t>288 L/</a:t>
                      </a:r>
                      <a:r>
                        <a:rPr lang="en-US" sz="1400" dirty="0" err="1" smtClean="0"/>
                        <a:t>Hr</a:t>
                      </a:r>
                      <a:endParaRPr lang="en-US" sz="1400" dirty="0"/>
                    </a:p>
                  </a:txBody>
                  <a:tcPr marL="90672" marR="90672" marT="45719" marB="45719"/>
                </a:tc>
                <a:tc>
                  <a:txBody>
                    <a:bodyPr/>
                    <a:lstStyle/>
                    <a:p>
                      <a:r>
                        <a:rPr lang="en-US" sz="1400" dirty="0" smtClean="0"/>
                        <a:t>Operating</a:t>
                      </a:r>
                      <a:endParaRPr lang="en-US" sz="1400" dirty="0"/>
                    </a:p>
                  </a:txBody>
                  <a:tcPr marL="90672" marR="90672" marT="45719" marB="45719"/>
                </a:tc>
              </a:tr>
              <a:tr h="318891">
                <a:tc>
                  <a:txBody>
                    <a:bodyPr/>
                    <a:lstStyle/>
                    <a:p>
                      <a:r>
                        <a:rPr lang="en-US" sz="1400" dirty="0" smtClean="0"/>
                        <a:t>S-DALINAC</a:t>
                      </a:r>
                      <a:endParaRPr lang="en-US" sz="1400" dirty="0"/>
                    </a:p>
                  </a:txBody>
                  <a:tcPr marL="90672" marR="90672" marT="45719" marB="45719"/>
                </a:tc>
                <a:tc>
                  <a:txBody>
                    <a:bodyPr/>
                    <a:lstStyle/>
                    <a:p>
                      <a:r>
                        <a:rPr lang="en-US" sz="1400" dirty="0" smtClean="0"/>
                        <a:t>Electron </a:t>
                      </a:r>
                      <a:r>
                        <a:rPr lang="en-US" sz="1400" dirty="0" err="1" smtClean="0"/>
                        <a:t>Linac</a:t>
                      </a:r>
                      <a:endParaRPr lang="en-US" sz="1400" dirty="0"/>
                    </a:p>
                  </a:txBody>
                  <a:tcPr marL="90672" marR="90672" marT="45719" marB="45719"/>
                </a:tc>
                <a:tc>
                  <a:txBody>
                    <a:bodyPr/>
                    <a:lstStyle/>
                    <a:p>
                      <a:r>
                        <a:rPr lang="en-US" sz="1400" dirty="0" smtClean="0"/>
                        <a:t>TU Darmstadt</a:t>
                      </a:r>
                      <a:endParaRPr lang="en-US" sz="1400" dirty="0"/>
                    </a:p>
                  </a:txBody>
                  <a:tcPr marL="90672" marR="90672" marT="45719" marB="45719"/>
                </a:tc>
                <a:tc>
                  <a:txBody>
                    <a:bodyPr/>
                    <a:lstStyle/>
                    <a:p>
                      <a:r>
                        <a:rPr lang="en-US" sz="1400" dirty="0" smtClean="0"/>
                        <a:t>2.0</a:t>
                      </a:r>
                      <a:endParaRPr lang="en-US" sz="1400" dirty="0"/>
                    </a:p>
                  </a:txBody>
                  <a:tcPr marL="90672" marR="90672" marT="45719" marB="45719"/>
                </a:tc>
                <a:tc>
                  <a:txBody>
                    <a:bodyPr/>
                    <a:lstStyle/>
                    <a:p>
                      <a:r>
                        <a:rPr lang="en-US" sz="1400" dirty="0" smtClean="0"/>
                        <a:t>120 W @ 2.0</a:t>
                      </a:r>
                      <a:r>
                        <a:rPr lang="en-US" sz="1400" baseline="0" dirty="0" smtClean="0"/>
                        <a:t> K</a:t>
                      </a:r>
                      <a:endParaRPr lang="en-US" sz="1400" dirty="0"/>
                    </a:p>
                  </a:txBody>
                  <a:tcPr marL="90672" marR="90672" marT="45719" marB="45719"/>
                </a:tc>
                <a:tc>
                  <a:txBody>
                    <a:bodyPr/>
                    <a:lstStyle/>
                    <a:p>
                      <a:r>
                        <a:rPr lang="en-US" sz="1400" dirty="0" smtClean="0"/>
                        <a:t>Operating</a:t>
                      </a:r>
                      <a:endParaRPr lang="en-US" sz="1400" dirty="0"/>
                    </a:p>
                  </a:txBody>
                  <a:tcPr marL="90672" marR="90672" marT="45719" marB="45719"/>
                </a:tc>
              </a:tr>
              <a:tr h="303328">
                <a:tc>
                  <a:txBody>
                    <a:bodyPr/>
                    <a:lstStyle/>
                    <a:p>
                      <a:r>
                        <a:rPr lang="en-US" sz="1400" dirty="0" smtClean="0"/>
                        <a:t>ERL</a:t>
                      </a:r>
                      <a:endParaRPr lang="en-US" sz="1400" dirty="0"/>
                    </a:p>
                  </a:txBody>
                  <a:tcPr marL="90672" marR="90672" marT="45719" marB="45719"/>
                </a:tc>
                <a:tc>
                  <a:txBody>
                    <a:bodyPr/>
                    <a:lstStyle/>
                    <a:p>
                      <a:r>
                        <a:rPr lang="en-US" sz="1400" dirty="0" smtClean="0"/>
                        <a:t>Electron </a:t>
                      </a:r>
                      <a:r>
                        <a:rPr lang="en-US" sz="1400" dirty="0" err="1" smtClean="0"/>
                        <a:t>Linac</a:t>
                      </a:r>
                      <a:endParaRPr lang="en-US" sz="1400" dirty="0"/>
                    </a:p>
                  </a:txBody>
                  <a:tcPr marL="90672" marR="90672" marT="45719" marB="45719"/>
                </a:tc>
                <a:tc>
                  <a:txBody>
                    <a:bodyPr/>
                    <a:lstStyle/>
                    <a:p>
                      <a:r>
                        <a:rPr lang="en-US" sz="1400" dirty="0" smtClean="0"/>
                        <a:t>Cornell</a:t>
                      </a:r>
                      <a:endParaRPr lang="en-US" sz="1400" dirty="0"/>
                    </a:p>
                  </a:txBody>
                  <a:tcPr marL="90672" marR="90672" marT="45719" marB="45719"/>
                </a:tc>
                <a:tc>
                  <a:txBody>
                    <a:bodyPr/>
                    <a:lstStyle/>
                    <a:p>
                      <a:r>
                        <a:rPr lang="en-US" sz="1400" dirty="0" smtClean="0"/>
                        <a:t>1.8</a:t>
                      </a:r>
                      <a:endParaRPr lang="en-US" sz="1400" dirty="0"/>
                    </a:p>
                  </a:txBody>
                  <a:tcPr marL="90672" marR="90672" marT="45719" marB="45719"/>
                </a:tc>
                <a:tc>
                  <a:txBody>
                    <a:bodyPr/>
                    <a:lstStyle/>
                    <a:p>
                      <a:r>
                        <a:rPr lang="en-US" sz="1400" dirty="0" smtClean="0"/>
                        <a:t>7.5 kW @ 1.8</a:t>
                      </a:r>
                      <a:r>
                        <a:rPr lang="en-US" sz="1400" baseline="0" dirty="0" smtClean="0"/>
                        <a:t> K</a:t>
                      </a:r>
                      <a:endParaRPr lang="en-US" sz="1400" dirty="0"/>
                    </a:p>
                  </a:txBody>
                  <a:tcPr marL="90672" marR="90672" marT="45719" marB="45719"/>
                </a:tc>
                <a:tc>
                  <a:txBody>
                    <a:bodyPr/>
                    <a:lstStyle/>
                    <a:p>
                      <a:r>
                        <a:rPr lang="en-US" sz="1400" dirty="0" smtClean="0"/>
                        <a:t>Proposed</a:t>
                      </a:r>
                      <a:endParaRPr lang="en-US" sz="1400" dirty="0"/>
                    </a:p>
                  </a:txBody>
                  <a:tcPr marL="90672" marR="90672" marT="45719" marB="45719"/>
                </a:tc>
              </a:tr>
              <a:tr h="727990">
                <a:tc>
                  <a:txBody>
                    <a:bodyPr/>
                    <a:lstStyle/>
                    <a:p>
                      <a:r>
                        <a:rPr lang="en-US" sz="1400" dirty="0" smtClean="0"/>
                        <a:t>XFEL</a:t>
                      </a:r>
                      <a:endParaRPr lang="en-US" sz="1400" dirty="0"/>
                    </a:p>
                  </a:txBody>
                  <a:tcPr marL="90672" marR="90672" marT="45719" marB="45719"/>
                </a:tc>
                <a:tc>
                  <a:txBody>
                    <a:bodyPr/>
                    <a:lstStyle/>
                    <a:p>
                      <a:r>
                        <a:rPr lang="en-US" sz="1400" dirty="0" smtClean="0"/>
                        <a:t>Electron </a:t>
                      </a:r>
                      <a:r>
                        <a:rPr lang="en-US" sz="1400" dirty="0" err="1" smtClean="0"/>
                        <a:t>Linac</a:t>
                      </a:r>
                      <a:endParaRPr lang="en-US" sz="1400" dirty="0"/>
                    </a:p>
                  </a:txBody>
                  <a:tcPr marL="90672" marR="90672" marT="45719" marB="45719"/>
                </a:tc>
                <a:tc>
                  <a:txBody>
                    <a:bodyPr/>
                    <a:lstStyle/>
                    <a:p>
                      <a:r>
                        <a:rPr lang="en-US" sz="1400" dirty="0" smtClean="0"/>
                        <a:t>DESY</a:t>
                      </a:r>
                      <a:endParaRPr lang="en-US" sz="1400" dirty="0"/>
                    </a:p>
                  </a:txBody>
                  <a:tcPr marL="90672" marR="90672" marT="45719" marB="45719"/>
                </a:tc>
                <a:tc>
                  <a:txBody>
                    <a:bodyPr/>
                    <a:lstStyle/>
                    <a:p>
                      <a:r>
                        <a:rPr lang="en-US" sz="1400" dirty="0" smtClean="0"/>
                        <a:t>2.0</a:t>
                      </a:r>
                    </a:p>
                    <a:p>
                      <a:r>
                        <a:rPr lang="en-US" sz="1400" dirty="0" smtClean="0"/>
                        <a:t>5 -8</a:t>
                      </a:r>
                    </a:p>
                    <a:p>
                      <a:r>
                        <a:rPr lang="en-US" sz="1400" dirty="0" smtClean="0"/>
                        <a:t>40-80</a:t>
                      </a:r>
                      <a:endParaRPr lang="en-US" sz="1400" dirty="0"/>
                    </a:p>
                  </a:txBody>
                  <a:tcPr marL="90672" marR="90672" marT="45719" marB="45719"/>
                </a:tc>
                <a:tc>
                  <a:txBody>
                    <a:bodyPr/>
                    <a:lstStyle/>
                    <a:p>
                      <a:r>
                        <a:rPr lang="en-US" sz="1400" dirty="0" smtClean="0"/>
                        <a:t>2.5 kW @ 2 K</a:t>
                      </a:r>
                    </a:p>
                    <a:p>
                      <a:r>
                        <a:rPr lang="en-US" sz="1400" dirty="0" smtClean="0"/>
                        <a:t>4 kW@ 5 -8 K</a:t>
                      </a:r>
                    </a:p>
                    <a:p>
                      <a:r>
                        <a:rPr lang="en-US" sz="1400" dirty="0" smtClean="0"/>
                        <a:t>26 kW @ 40-80</a:t>
                      </a:r>
                      <a:r>
                        <a:rPr lang="en-US" sz="1400" baseline="0" dirty="0" smtClean="0"/>
                        <a:t> K</a:t>
                      </a:r>
                      <a:endParaRPr lang="en-US" sz="1400" dirty="0"/>
                    </a:p>
                  </a:txBody>
                  <a:tcPr marL="90672" marR="90672" marT="45719" marB="45719"/>
                </a:tc>
                <a:tc>
                  <a:txBody>
                    <a:bodyPr/>
                    <a:lstStyle/>
                    <a:p>
                      <a:r>
                        <a:rPr lang="en-US" sz="1400" dirty="0" smtClean="0"/>
                        <a:t>Under construction</a:t>
                      </a:r>
                      <a:endParaRPr lang="en-US" sz="1400" dirty="0"/>
                    </a:p>
                  </a:txBody>
                  <a:tcPr marL="90672" marR="90672" marT="45719" marB="45719"/>
                </a:tc>
              </a:tr>
              <a:tr h="303328">
                <a:tc>
                  <a:txBody>
                    <a:bodyPr/>
                    <a:lstStyle/>
                    <a:p>
                      <a:r>
                        <a:rPr lang="en-US" sz="1400" dirty="0" smtClean="0"/>
                        <a:t>ATLAS</a:t>
                      </a:r>
                      <a:endParaRPr lang="en-US" sz="1400" dirty="0"/>
                    </a:p>
                  </a:txBody>
                  <a:tcPr marL="90672" marR="90672" marT="45719" marB="45719"/>
                </a:tc>
                <a:tc>
                  <a:txBody>
                    <a:bodyPr/>
                    <a:lstStyle/>
                    <a:p>
                      <a:r>
                        <a:rPr lang="en-US" sz="1400" dirty="0" smtClean="0"/>
                        <a:t>Heavy Ion </a:t>
                      </a:r>
                      <a:r>
                        <a:rPr lang="en-US" sz="1400" dirty="0" err="1" smtClean="0"/>
                        <a:t>Linac</a:t>
                      </a:r>
                      <a:endParaRPr lang="en-US" sz="1400" dirty="0"/>
                    </a:p>
                  </a:txBody>
                  <a:tcPr marL="90672" marR="90672" marT="45719" marB="45719"/>
                </a:tc>
                <a:tc>
                  <a:txBody>
                    <a:bodyPr/>
                    <a:lstStyle/>
                    <a:p>
                      <a:r>
                        <a:rPr lang="en-US" sz="1400" dirty="0" smtClean="0"/>
                        <a:t>ANL</a:t>
                      </a:r>
                      <a:endParaRPr lang="en-US" sz="1400" dirty="0"/>
                    </a:p>
                  </a:txBody>
                  <a:tcPr marL="90672" marR="90672" marT="45719" marB="45719"/>
                </a:tc>
                <a:tc>
                  <a:txBody>
                    <a:bodyPr/>
                    <a:lstStyle/>
                    <a:p>
                      <a:r>
                        <a:rPr lang="en-US" sz="1400" dirty="0" smtClean="0"/>
                        <a:t>4.7</a:t>
                      </a:r>
                      <a:endParaRPr lang="en-US" sz="1400" dirty="0"/>
                    </a:p>
                  </a:txBody>
                  <a:tcPr marL="90672" marR="90672" marT="45719" marB="45719"/>
                </a:tc>
                <a:tc>
                  <a:txBody>
                    <a:bodyPr/>
                    <a:lstStyle/>
                    <a:p>
                      <a:r>
                        <a:rPr lang="en-US" sz="1400" dirty="0" smtClean="0"/>
                        <a:t>1.2</a:t>
                      </a:r>
                      <a:r>
                        <a:rPr lang="en-US" sz="1400" baseline="0" dirty="0" smtClean="0"/>
                        <a:t> kW @4.7</a:t>
                      </a:r>
                      <a:endParaRPr lang="en-US" sz="1400" dirty="0"/>
                    </a:p>
                  </a:txBody>
                  <a:tcPr marL="90672" marR="90672" marT="45719" marB="45719"/>
                </a:tc>
                <a:tc>
                  <a:txBody>
                    <a:bodyPr/>
                    <a:lstStyle/>
                    <a:p>
                      <a:r>
                        <a:rPr lang="en-US" sz="1400" dirty="0" smtClean="0"/>
                        <a:t>Operating</a:t>
                      </a:r>
                      <a:endParaRPr lang="en-US" sz="1400" dirty="0"/>
                    </a:p>
                  </a:txBody>
                  <a:tcPr marL="90672" marR="90672" marT="45719" marB="45719"/>
                </a:tc>
              </a:tr>
              <a:tr h="727986">
                <a:tc>
                  <a:txBody>
                    <a:bodyPr/>
                    <a:lstStyle/>
                    <a:p>
                      <a:r>
                        <a:rPr lang="en-US" sz="1400" dirty="0" smtClean="0">
                          <a:solidFill>
                            <a:schemeClr val="tx1"/>
                          </a:solidFill>
                        </a:rPr>
                        <a:t>LCLS II</a:t>
                      </a:r>
                      <a:endParaRPr lang="en-US" sz="1400" dirty="0">
                        <a:solidFill>
                          <a:schemeClr val="tx1"/>
                        </a:solidFill>
                      </a:endParaRPr>
                    </a:p>
                  </a:txBody>
                  <a:tcPr marT="45717" marB="45717"/>
                </a:tc>
                <a:tc>
                  <a:txBody>
                    <a:bodyPr/>
                    <a:lstStyle/>
                    <a:p>
                      <a:r>
                        <a:rPr lang="en-US" sz="1400" dirty="0" smtClean="0">
                          <a:solidFill>
                            <a:schemeClr val="tx1"/>
                          </a:solidFill>
                        </a:rPr>
                        <a:t>Accelerator</a:t>
                      </a:r>
                      <a:endParaRPr lang="en-US" sz="1400" dirty="0">
                        <a:solidFill>
                          <a:schemeClr val="tx1"/>
                        </a:solidFill>
                      </a:endParaRPr>
                    </a:p>
                  </a:txBody>
                  <a:tcPr marT="45717" marB="45717"/>
                </a:tc>
                <a:tc>
                  <a:txBody>
                    <a:bodyPr/>
                    <a:lstStyle/>
                    <a:p>
                      <a:r>
                        <a:rPr lang="en-US" sz="1400" dirty="0" smtClean="0">
                          <a:solidFill>
                            <a:schemeClr val="tx1"/>
                          </a:solidFill>
                        </a:rPr>
                        <a:t>SLAC</a:t>
                      </a:r>
                      <a:endParaRPr lang="en-US" sz="1400" dirty="0">
                        <a:solidFill>
                          <a:schemeClr val="tx1"/>
                        </a:solidFill>
                      </a:endParaRPr>
                    </a:p>
                  </a:txBody>
                  <a:tcPr marT="45717" marB="45717"/>
                </a:tc>
                <a:tc>
                  <a:txBody>
                    <a:bodyPr/>
                    <a:lstStyle/>
                    <a:p>
                      <a:r>
                        <a:rPr lang="en-US" sz="1400" dirty="0" smtClean="0">
                          <a:solidFill>
                            <a:schemeClr val="tx1"/>
                          </a:solidFill>
                        </a:rPr>
                        <a:t>2.0</a:t>
                      </a:r>
                      <a:r>
                        <a:rPr lang="en-US" sz="1400" baseline="0" dirty="0" smtClean="0">
                          <a:solidFill>
                            <a:schemeClr val="tx1"/>
                          </a:solidFill>
                        </a:rPr>
                        <a:t> K</a:t>
                      </a:r>
                      <a:endParaRPr lang="en-US" sz="1400" dirty="0">
                        <a:solidFill>
                          <a:schemeClr val="tx1"/>
                        </a:solidFill>
                      </a:endParaRPr>
                    </a:p>
                  </a:txBody>
                  <a:tcPr marT="45717" marB="45717"/>
                </a:tc>
                <a:tc>
                  <a:txBody>
                    <a:bodyPr/>
                    <a:lstStyle/>
                    <a:p>
                      <a:pPr marL="0" indent="0">
                        <a:buNone/>
                      </a:pPr>
                      <a:r>
                        <a:rPr lang="en-US" sz="1400" dirty="0" smtClean="0">
                          <a:solidFill>
                            <a:schemeClr val="tx1"/>
                          </a:solidFill>
                        </a:rPr>
                        <a:t>8 kW @ 2</a:t>
                      </a:r>
                      <a:r>
                        <a:rPr lang="en-US" sz="1400" baseline="0" dirty="0" smtClean="0">
                          <a:solidFill>
                            <a:schemeClr val="tx1"/>
                          </a:solidFill>
                        </a:rPr>
                        <a:t> </a:t>
                      </a:r>
                      <a:r>
                        <a:rPr lang="en-US" sz="1400" dirty="0" smtClean="0">
                          <a:solidFill>
                            <a:schemeClr val="tx1"/>
                          </a:solidFill>
                        </a:rPr>
                        <a:t> K</a:t>
                      </a:r>
                    </a:p>
                    <a:p>
                      <a:pPr marL="0" indent="0">
                        <a:buNone/>
                      </a:pPr>
                      <a:r>
                        <a:rPr lang="en-US" sz="1400" dirty="0" smtClean="0">
                          <a:solidFill>
                            <a:schemeClr val="tx1"/>
                          </a:solidFill>
                        </a:rPr>
                        <a:t>30.6 kW @ 35 -55 K</a:t>
                      </a:r>
                    </a:p>
                    <a:p>
                      <a:pPr marL="0" indent="0">
                        <a:buNone/>
                      </a:pPr>
                      <a:r>
                        <a:rPr lang="en-US" sz="1400" dirty="0" smtClean="0">
                          <a:solidFill>
                            <a:schemeClr val="tx1"/>
                          </a:solidFill>
                        </a:rPr>
                        <a:t>2.6  kW @ 4.5 -6 K</a:t>
                      </a:r>
                    </a:p>
                  </a:txBody>
                  <a:tcPr marT="45717" marB="45717"/>
                </a:tc>
                <a:tc>
                  <a:txBody>
                    <a:bodyPr/>
                    <a:lstStyle/>
                    <a:p>
                      <a:r>
                        <a:rPr lang="en-US" sz="1400" dirty="0" smtClean="0">
                          <a:solidFill>
                            <a:schemeClr val="tx1"/>
                          </a:solidFill>
                        </a:rPr>
                        <a:t>Design (2019)</a:t>
                      </a:r>
                    </a:p>
                    <a:p>
                      <a:r>
                        <a:rPr lang="en-US" sz="1400" dirty="0" smtClean="0">
                          <a:solidFill>
                            <a:schemeClr val="tx1"/>
                          </a:solidFill>
                        </a:rPr>
                        <a:t>TESLA</a:t>
                      </a:r>
                      <a:r>
                        <a:rPr lang="en-US" sz="1400" baseline="0" dirty="0" smtClean="0">
                          <a:solidFill>
                            <a:schemeClr val="tx1"/>
                          </a:solidFill>
                        </a:rPr>
                        <a:t> Tech</a:t>
                      </a:r>
                      <a:endParaRPr lang="en-US" sz="1400" dirty="0">
                        <a:solidFill>
                          <a:schemeClr val="tx1"/>
                        </a:solidFill>
                      </a:endParaRPr>
                    </a:p>
                  </a:txBody>
                  <a:tcPr marT="45717" marB="45717"/>
                </a:tc>
              </a:tr>
              <a:tr h="303328">
                <a:tc>
                  <a:txBody>
                    <a:bodyPr/>
                    <a:lstStyle/>
                    <a:p>
                      <a:r>
                        <a:rPr lang="en-US" sz="1400" dirty="0" smtClean="0"/>
                        <a:t>ISAC - II</a:t>
                      </a:r>
                      <a:endParaRPr lang="en-US" sz="1400" dirty="0"/>
                    </a:p>
                  </a:txBody>
                  <a:tcPr marL="90672" marR="90672" marT="45719" marB="45719"/>
                </a:tc>
                <a:tc>
                  <a:txBody>
                    <a:bodyPr/>
                    <a:lstStyle/>
                    <a:p>
                      <a:r>
                        <a:rPr lang="en-US" sz="1400" dirty="0" smtClean="0"/>
                        <a:t>Heavy Ion</a:t>
                      </a:r>
                      <a:r>
                        <a:rPr lang="en-US" sz="1400" baseline="0" dirty="0" smtClean="0"/>
                        <a:t> </a:t>
                      </a:r>
                      <a:r>
                        <a:rPr lang="en-US" sz="1400" baseline="0" dirty="0" err="1" smtClean="0"/>
                        <a:t>Linac</a:t>
                      </a:r>
                      <a:endParaRPr lang="en-US" sz="1400" dirty="0"/>
                    </a:p>
                  </a:txBody>
                  <a:tcPr marL="90672" marR="90672" marT="45719" marB="45719"/>
                </a:tc>
                <a:tc>
                  <a:txBody>
                    <a:bodyPr/>
                    <a:lstStyle/>
                    <a:p>
                      <a:r>
                        <a:rPr lang="en-US" sz="1400" dirty="0" smtClean="0"/>
                        <a:t>TRIUMF</a:t>
                      </a:r>
                      <a:endParaRPr lang="en-US" sz="1400" dirty="0"/>
                    </a:p>
                  </a:txBody>
                  <a:tcPr marL="90672" marR="90672" marT="45719" marB="45719"/>
                </a:tc>
                <a:tc>
                  <a:txBody>
                    <a:bodyPr/>
                    <a:lstStyle/>
                    <a:p>
                      <a:r>
                        <a:rPr lang="en-US" sz="1400" dirty="0" smtClean="0"/>
                        <a:t>4 </a:t>
                      </a:r>
                      <a:endParaRPr lang="en-US" sz="1400" dirty="0"/>
                    </a:p>
                  </a:txBody>
                  <a:tcPr marL="90672" marR="90672" marT="45719" marB="45719"/>
                </a:tc>
                <a:tc>
                  <a:txBody>
                    <a:bodyPr/>
                    <a:lstStyle/>
                    <a:p>
                      <a:endParaRPr lang="en-US" sz="1400" dirty="0"/>
                    </a:p>
                  </a:txBody>
                  <a:tcPr marL="90672" marR="90672" marT="45719" marB="45719"/>
                </a:tc>
                <a:tc>
                  <a:txBody>
                    <a:bodyPr/>
                    <a:lstStyle/>
                    <a:p>
                      <a:r>
                        <a:rPr lang="en-US" sz="1400" dirty="0" smtClean="0"/>
                        <a:t>Operating</a:t>
                      </a:r>
                      <a:endParaRPr lang="en-US" sz="1400" dirty="0"/>
                    </a:p>
                  </a:txBody>
                  <a:tcPr marL="90672" marR="90672" marT="45719" marB="45719"/>
                </a:tc>
              </a:tr>
              <a:tr h="727990">
                <a:tc>
                  <a:txBody>
                    <a:bodyPr/>
                    <a:lstStyle/>
                    <a:p>
                      <a:r>
                        <a:rPr lang="en-US" sz="1400" dirty="0" smtClean="0"/>
                        <a:t>FRIB</a:t>
                      </a:r>
                      <a:endParaRPr lang="en-US" sz="1400" dirty="0"/>
                    </a:p>
                  </a:txBody>
                  <a:tcPr marL="90672" marR="90672" marT="45719" marB="45719"/>
                </a:tc>
                <a:tc>
                  <a:txBody>
                    <a:bodyPr/>
                    <a:lstStyle/>
                    <a:p>
                      <a:r>
                        <a:rPr lang="en-US" sz="1400" dirty="0" smtClean="0"/>
                        <a:t>Heavy Ion </a:t>
                      </a:r>
                      <a:r>
                        <a:rPr lang="en-US" sz="1400" dirty="0" err="1" smtClean="0"/>
                        <a:t>Linac</a:t>
                      </a:r>
                      <a:endParaRPr lang="en-US" sz="1400" dirty="0"/>
                    </a:p>
                  </a:txBody>
                  <a:tcPr marL="90672" marR="90672" marT="45719" marB="45719"/>
                </a:tc>
                <a:tc>
                  <a:txBody>
                    <a:bodyPr/>
                    <a:lstStyle/>
                    <a:p>
                      <a:r>
                        <a:rPr lang="en-US" sz="1400" dirty="0" smtClean="0"/>
                        <a:t>MSU</a:t>
                      </a:r>
                      <a:endParaRPr lang="en-US" sz="1400" dirty="0"/>
                    </a:p>
                  </a:txBody>
                  <a:tcPr marL="90672" marR="90672" marT="45719" marB="45719"/>
                </a:tc>
                <a:tc>
                  <a:txBody>
                    <a:bodyPr/>
                    <a:lstStyle/>
                    <a:p>
                      <a:r>
                        <a:rPr lang="en-US" sz="1400" dirty="0" smtClean="0"/>
                        <a:t>2.1</a:t>
                      </a:r>
                    </a:p>
                    <a:p>
                      <a:r>
                        <a:rPr lang="en-US" sz="1400" dirty="0" smtClean="0"/>
                        <a:t>4.5</a:t>
                      </a:r>
                    </a:p>
                    <a:p>
                      <a:r>
                        <a:rPr lang="en-US" sz="1400" dirty="0" smtClean="0"/>
                        <a:t>33/55</a:t>
                      </a:r>
                      <a:endParaRPr lang="en-US" sz="1400" dirty="0"/>
                    </a:p>
                  </a:txBody>
                  <a:tcPr marL="90672" marR="90672" marT="45719" marB="45719"/>
                </a:tc>
                <a:tc>
                  <a:txBody>
                    <a:bodyPr/>
                    <a:lstStyle/>
                    <a:p>
                      <a:r>
                        <a:rPr lang="en-US" sz="1400" dirty="0" smtClean="0"/>
                        <a:t>3.6 k W @ 2.1 K</a:t>
                      </a:r>
                    </a:p>
                    <a:p>
                      <a:r>
                        <a:rPr lang="en-US" sz="1400" dirty="0" smtClean="0"/>
                        <a:t>4.5 kW</a:t>
                      </a:r>
                      <a:r>
                        <a:rPr lang="en-US" sz="1400" baseline="0" dirty="0" smtClean="0"/>
                        <a:t> @ 4.5 K</a:t>
                      </a:r>
                    </a:p>
                    <a:p>
                      <a:r>
                        <a:rPr lang="en-US" sz="1400" baseline="0" dirty="0" smtClean="0"/>
                        <a:t>20 kW @ 35/55 K</a:t>
                      </a:r>
                      <a:endParaRPr lang="en-US" sz="1400" dirty="0"/>
                    </a:p>
                  </a:txBody>
                  <a:tcPr marL="90672" marR="90672" marT="45719" marB="45719"/>
                </a:tc>
                <a:tc>
                  <a:txBody>
                    <a:bodyPr/>
                    <a:lstStyle/>
                    <a:p>
                      <a:r>
                        <a:rPr lang="en-US" sz="1400" dirty="0" smtClean="0"/>
                        <a:t>Under Construction</a:t>
                      </a:r>
                      <a:endParaRPr lang="en-US" sz="1400" dirty="0"/>
                    </a:p>
                  </a:txBody>
                  <a:tcPr marL="90672" marR="90672" marT="45719" marB="45719"/>
                </a:tc>
              </a:tr>
            </a:tbl>
          </a:graphicData>
        </a:graphic>
      </p:graphicFrame>
    </p:spTree>
    <p:extLst>
      <p:ext uri="{BB962C8B-B14F-4D97-AF65-F5344CB8AC3E}">
        <p14:creationId xmlns:p14="http://schemas.microsoft.com/office/powerpoint/2010/main" val="158737268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172" y="220366"/>
            <a:ext cx="7139136" cy="1143000"/>
          </a:xfrm>
        </p:spPr>
        <p:txBody>
          <a:bodyPr/>
          <a:lstStyle/>
          <a:p>
            <a:pPr algn="ctr"/>
            <a:r>
              <a:rPr lang="en-US" dirty="0" smtClean="0"/>
              <a:t>Basics of SRF Cavities</a:t>
            </a:r>
            <a:endParaRPr lang="en-US" dirty="0"/>
          </a:p>
        </p:txBody>
      </p:sp>
      <p:sp>
        <p:nvSpPr>
          <p:cNvPr id="3" name="Content Placeholder 2"/>
          <p:cNvSpPr>
            <a:spLocks noGrp="1"/>
          </p:cNvSpPr>
          <p:nvPr>
            <p:ph idx="1"/>
          </p:nvPr>
        </p:nvSpPr>
        <p:spPr>
          <a:xfrm>
            <a:off x="235282" y="1527109"/>
            <a:ext cx="8451518" cy="4667361"/>
          </a:xfrm>
        </p:spPr>
        <p:txBody>
          <a:bodyPr>
            <a:normAutofit lnSpcReduction="10000"/>
          </a:bodyPr>
          <a:lstStyle/>
          <a:p>
            <a:r>
              <a:rPr lang="en-US" dirty="0" smtClean="0"/>
              <a:t>SRF cavities deserve their own course. (see suggested reading list)</a:t>
            </a:r>
          </a:p>
          <a:p>
            <a:r>
              <a:rPr lang="en-US" dirty="0" smtClean="0"/>
              <a:t>This will be a brief overview of the basics of SRF cavities particularly as they affect cryogenics at SLAC.</a:t>
            </a:r>
          </a:p>
          <a:p>
            <a:r>
              <a:rPr lang="en-US" dirty="0" smtClean="0"/>
              <a:t>Practical cavity material is pure Niobium</a:t>
            </a:r>
          </a:p>
          <a:p>
            <a:r>
              <a:rPr lang="en-US" dirty="0" smtClean="0"/>
              <a:t>Cavities have beam vacuum on the inside (usually separate from insulation vacuum) and are surrounded and cooled by a bath of saturated </a:t>
            </a:r>
            <a:r>
              <a:rPr lang="en-US" dirty="0" err="1" smtClean="0"/>
              <a:t>Lhe</a:t>
            </a:r>
            <a:endParaRPr lang="en-US" dirty="0" smtClean="0"/>
          </a:p>
          <a:p>
            <a:r>
              <a:rPr lang="en-US" dirty="0"/>
              <a:t>Cavities come in all shapes and frequencies  (~ 80 MHz – 3.9 GHz) depending on the accelerator design)</a:t>
            </a:r>
          </a:p>
          <a:p>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44</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400747105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172" y="220366"/>
            <a:ext cx="7139136" cy="1143000"/>
          </a:xfrm>
        </p:spPr>
        <p:txBody>
          <a:bodyPr/>
          <a:lstStyle/>
          <a:p>
            <a:pPr algn="ctr"/>
            <a:r>
              <a:rPr lang="en-US" dirty="0" smtClean="0"/>
              <a:t>Examples of SRF Cavities</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45</a:t>
            </a:fld>
            <a:endParaRPr lang="sv-SE" dirty="0">
              <a:solidFill>
                <a:prstClr val="black">
                  <a:tint val="75000"/>
                </a:prstClr>
              </a:solidFill>
              <a:latin typeface="Calibri"/>
            </a:endParaRPr>
          </a:p>
        </p:txBody>
      </p:sp>
      <p:sp>
        <p:nvSpPr>
          <p:cNvPr id="7" name="Content Placeholder 1"/>
          <p:cNvSpPr>
            <a:spLocks noGrp="1"/>
          </p:cNvSpPr>
          <p:nvPr>
            <p:ph idx="1"/>
          </p:nvPr>
        </p:nvSpPr>
        <p:spPr>
          <a:xfrm>
            <a:off x="0" y="1370345"/>
            <a:ext cx="5562600" cy="3505200"/>
          </a:xfrm>
        </p:spPr>
        <p:txBody>
          <a:bodyPr/>
          <a:lstStyle/>
          <a:p>
            <a:r>
              <a:rPr lang="en-US" dirty="0">
                <a:ea typeface="ＭＳ Ｐゴシック" charset="0"/>
                <a:cs typeface="ＭＳ Ｐゴシック" charset="0"/>
              </a:rPr>
              <a:t>High Beta</a:t>
            </a:r>
          </a:p>
          <a:p>
            <a:pPr lvl="1"/>
            <a:r>
              <a:rPr lang="en-US" dirty="0">
                <a:ea typeface="ＭＳ Ｐゴシック" charset="0"/>
              </a:rPr>
              <a:t>Typically elliptical in design</a:t>
            </a:r>
          </a:p>
          <a:p>
            <a:pPr lvl="1">
              <a:buFont typeface="Arial" charset="0"/>
              <a:buNone/>
            </a:pPr>
            <a:endParaRPr lang="en-US" dirty="0">
              <a:ea typeface="ＭＳ Ｐゴシック" charset="0"/>
            </a:endParaRPr>
          </a:p>
        </p:txBody>
      </p:sp>
      <p:sp>
        <p:nvSpPr>
          <p:cNvPr id="8" name="TextBox 7"/>
          <p:cNvSpPr txBox="1">
            <a:spLocks noChangeArrowheads="1"/>
          </p:cNvSpPr>
          <p:nvPr/>
        </p:nvSpPr>
        <p:spPr bwMode="auto">
          <a:xfrm>
            <a:off x="457200" y="5714429"/>
            <a:ext cx="3109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dirty="0"/>
              <a:t>From H. </a:t>
            </a:r>
            <a:r>
              <a:rPr lang="en-US" sz="1400" dirty="0" err="1"/>
              <a:t>Padamsee</a:t>
            </a:r>
            <a:r>
              <a:rPr lang="en-US" sz="1400" dirty="0"/>
              <a:t> et al.</a:t>
            </a:r>
          </a:p>
          <a:p>
            <a:pPr eaLnBrk="1" hangingPunct="1"/>
            <a:r>
              <a:rPr lang="en-US" sz="1400" u="sng" dirty="0"/>
              <a:t>Superconducting RF for Accelerators</a:t>
            </a:r>
          </a:p>
        </p:txBody>
      </p:sp>
      <p:pic>
        <p:nvPicPr>
          <p:cNvPr id="9" name="Picture 11" descr="http://www.linearcollider.org/newsline/images/8Dec_tesla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05400" y="3505200"/>
            <a:ext cx="38179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p:cNvSpPr txBox="1">
            <a:spLocks noChangeArrowheads="1"/>
          </p:cNvSpPr>
          <p:nvPr/>
        </p:nvSpPr>
        <p:spPr bwMode="auto">
          <a:xfrm>
            <a:off x="5254744" y="2667000"/>
            <a:ext cx="3072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t>ILC cavity 1.3 GHz</a:t>
            </a:r>
          </a:p>
          <a:p>
            <a:pPr eaLnBrk="1" hangingPunct="1"/>
            <a:r>
              <a:rPr lang="en-US" dirty="0"/>
              <a:t>1 m </a:t>
            </a:r>
            <a:r>
              <a:rPr lang="en-US" dirty="0" smtClean="0"/>
              <a:t>long – </a:t>
            </a:r>
            <a:r>
              <a:rPr lang="en-US" u="sng" dirty="0" smtClean="0"/>
              <a:t>also LCLS II</a:t>
            </a:r>
            <a:endParaRPr lang="en-US" u="sng" dirty="0"/>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514029"/>
            <a:ext cx="47164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41109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172" y="220366"/>
            <a:ext cx="7139136" cy="1143000"/>
          </a:xfrm>
        </p:spPr>
        <p:txBody>
          <a:bodyPr/>
          <a:lstStyle/>
          <a:p>
            <a:pPr algn="ctr"/>
            <a:r>
              <a:rPr lang="en-US" dirty="0" smtClean="0"/>
              <a:t>Examples of SRF Cavities</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46</a:t>
            </a:fld>
            <a:endParaRPr lang="sv-SE" dirty="0">
              <a:solidFill>
                <a:prstClr val="black">
                  <a:tint val="75000"/>
                </a:prstClr>
              </a:solidFill>
              <a:latin typeface="Calibri"/>
            </a:endParaRPr>
          </a:p>
        </p:txBody>
      </p:sp>
      <p:pic>
        <p:nvPicPr>
          <p:cNvPr id="12"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304800" y="1748997"/>
            <a:ext cx="4181475" cy="3552825"/>
          </a:xfrm>
          <a:noFill/>
        </p:spPr>
      </p:pic>
      <p:sp>
        <p:nvSpPr>
          <p:cNvPr id="13" name="TextBox 7"/>
          <p:cNvSpPr txBox="1">
            <a:spLocks noChangeArrowheads="1"/>
          </p:cNvSpPr>
          <p:nvPr/>
        </p:nvSpPr>
        <p:spPr bwMode="auto">
          <a:xfrm>
            <a:off x="152400" y="5330397"/>
            <a:ext cx="3109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a:t>From H. Padamsee et al.</a:t>
            </a:r>
          </a:p>
          <a:p>
            <a:pPr eaLnBrk="1" hangingPunct="1"/>
            <a:r>
              <a:rPr lang="en-US" sz="1400" u="sng"/>
              <a:t>Superconducting RF for Accelerators</a:t>
            </a:r>
          </a:p>
        </p:txBody>
      </p:sp>
      <p:graphicFrame>
        <p:nvGraphicFramePr>
          <p:cNvPr id="14" name="Object 1"/>
          <p:cNvGraphicFramePr>
            <a:graphicFrameLocks noChangeAspect="1"/>
          </p:cNvGraphicFramePr>
          <p:nvPr>
            <p:extLst>
              <p:ext uri="{D42A27DB-BD31-4B8C-83A1-F6EECF244321}">
                <p14:modId xmlns:p14="http://schemas.microsoft.com/office/powerpoint/2010/main" val="3225695229"/>
              </p:ext>
            </p:extLst>
          </p:nvPr>
        </p:nvGraphicFramePr>
        <p:xfrm>
          <a:off x="4724400" y="2129997"/>
          <a:ext cx="4332288" cy="3346450"/>
        </p:xfrm>
        <a:graphic>
          <a:graphicData uri="http://schemas.openxmlformats.org/presentationml/2006/ole">
            <mc:AlternateContent xmlns:mc="http://schemas.openxmlformats.org/markup-compatibility/2006">
              <mc:Choice xmlns:v="urn:schemas-microsoft-com:vml" Requires="v">
                <p:oleObj spid="_x0000_s17439" name="Acrobat Document" r:id="rId4" imgW="33412320" imgH="25818480" progId="AcroExch.Document.7">
                  <p:embed/>
                </p:oleObj>
              </mc:Choice>
              <mc:Fallback>
                <p:oleObj name="Acrobat Document" r:id="rId4" imgW="33412320" imgH="2581848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129997"/>
                        <a:ext cx="4332288"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5" name="TextBox 11"/>
          <p:cNvSpPr txBox="1">
            <a:spLocks noChangeArrowheads="1"/>
          </p:cNvSpPr>
          <p:nvPr/>
        </p:nvSpPr>
        <p:spPr bwMode="auto">
          <a:xfrm>
            <a:off x="6391176" y="5669328"/>
            <a:ext cx="159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t>FRIB Cavities</a:t>
            </a:r>
          </a:p>
        </p:txBody>
      </p:sp>
      <p:sp>
        <p:nvSpPr>
          <p:cNvPr id="16" name="TextBox 9"/>
          <p:cNvSpPr txBox="1">
            <a:spLocks noChangeArrowheads="1"/>
          </p:cNvSpPr>
          <p:nvPr/>
        </p:nvSpPr>
        <p:spPr bwMode="auto">
          <a:xfrm>
            <a:off x="233362" y="1774978"/>
            <a:ext cx="2890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t>Low Beta </a:t>
            </a:r>
          </a:p>
          <a:p>
            <a:pPr eaLnBrk="1" hangingPunct="1"/>
            <a:r>
              <a:rPr lang="en-US" dirty="0"/>
              <a:t>¼ wave &amp; ½ wave cavities</a:t>
            </a:r>
          </a:p>
        </p:txBody>
      </p:sp>
    </p:spTree>
    <p:extLst>
      <p:ext uri="{BB962C8B-B14F-4D97-AF65-F5344CB8AC3E}">
        <p14:creationId xmlns:p14="http://schemas.microsoft.com/office/powerpoint/2010/main" val="241910904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091" y="183275"/>
            <a:ext cx="7139136" cy="1143000"/>
          </a:xfrm>
        </p:spPr>
        <p:txBody>
          <a:bodyPr/>
          <a:lstStyle/>
          <a:p>
            <a:r>
              <a:rPr lang="en-US" dirty="0" smtClean="0"/>
              <a:t>Surface Resistance, Frequency and Temperature</a:t>
            </a:r>
            <a:endParaRPr lang="en-US" dirty="0"/>
          </a:p>
        </p:txBody>
      </p:sp>
      <p:sp>
        <p:nvSpPr>
          <p:cNvPr id="3" name="Content Placeholder 2"/>
          <p:cNvSpPr>
            <a:spLocks noGrp="1"/>
          </p:cNvSpPr>
          <p:nvPr>
            <p:ph idx="1"/>
          </p:nvPr>
        </p:nvSpPr>
        <p:spPr>
          <a:xfrm>
            <a:off x="225626" y="1517972"/>
            <a:ext cx="8461173" cy="4904907"/>
          </a:xfrm>
        </p:spPr>
        <p:txBody>
          <a:bodyPr>
            <a:normAutofit/>
          </a:bodyPr>
          <a:lstStyle/>
          <a:p>
            <a:r>
              <a:rPr lang="en-US" sz="2000" dirty="0" smtClean="0"/>
              <a:t>The RF surface resistance (which we want to minimize) of a SRF cavity is given by:</a:t>
            </a:r>
          </a:p>
          <a:p>
            <a:pPr marL="0" indent="0">
              <a:buNone/>
            </a:pPr>
            <a:endParaRPr lang="en-US" dirty="0" smtClean="0"/>
          </a:p>
          <a:p>
            <a:pPr marL="0" indent="0">
              <a:buNone/>
            </a:pPr>
            <a:endParaRPr lang="en-US" dirty="0"/>
          </a:p>
          <a:p>
            <a:r>
              <a:rPr lang="en-US" sz="2000" dirty="0" smtClean="0"/>
              <a:t>The surface resistance goes up with frequency and down with temperature: lower temperature equals less resistance, particularly at higher frequencies</a:t>
            </a:r>
          </a:p>
          <a:p>
            <a:r>
              <a:rPr lang="en-US" sz="2000" dirty="0" smtClean="0"/>
              <a:t>As will be seen, removing heat at lower temperatures is less thermodynamically efficient,  thus there is also an energy cost to be paid for operating at lower temperatures.</a:t>
            </a:r>
          </a:p>
          <a:p>
            <a:r>
              <a:rPr lang="en-US" sz="2000" dirty="0" smtClean="0"/>
              <a:t>What is the optimal temperature? </a:t>
            </a:r>
          </a:p>
          <a:p>
            <a:pPr lvl="1"/>
            <a:r>
              <a:rPr lang="en-US" sz="1600" dirty="0" smtClean="0"/>
              <a:t>Above about 500 – 700 MHz you win by operating below 4.2 K ( typically 1.8 – 2 K)</a:t>
            </a:r>
          </a:p>
          <a:p>
            <a:pPr lvl="1"/>
            <a:r>
              <a:rPr lang="en-US" sz="1600" dirty="0" smtClean="0"/>
              <a:t>At lower frequencies (</a:t>
            </a:r>
            <a:r>
              <a:rPr lang="en-US" sz="1600" dirty="0" err="1" smtClean="0"/>
              <a:t>e,g</a:t>
            </a:r>
            <a:r>
              <a:rPr lang="en-US" sz="1600" dirty="0" smtClean="0"/>
              <a:t>. 80 MHz) you are better at 4.2 K thermodynamically but there may be other considerations (FRIB)</a:t>
            </a:r>
          </a:p>
          <a:p>
            <a:pPr lvl="1"/>
            <a:r>
              <a:rPr lang="en-US" sz="1600" dirty="0" smtClean="0"/>
              <a:t>Between these limits it</a:t>
            </a:r>
            <a:r>
              <a:rPr lang="fr-FR" sz="1600" dirty="0" smtClean="0"/>
              <a:t>’</a:t>
            </a:r>
            <a:r>
              <a:rPr lang="en-US" sz="1600" dirty="0" smtClean="0"/>
              <a:t>s a fairly broad minimum. Most systems operate ~ 2 K – He II</a:t>
            </a:r>
          </a:p>
          <a:p>
            <a:pPr lvl="1"/>
            <a:endParaRPr lang="en-US" sz="16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47</a:t>
            </a:fld>
            <a:endParaRPr lang="sv-SE" dirty="0">
              <a:solidFill>
                <a:prstClr val="black">
                  <a:tint val="75000"/>
                </a:prstClr>
              </a:solidFill>
              <a:latin typeface="Calibri"/>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164006211"/>
              </p:ext>
            </p:extLst>
          </p:nvPr>
        </p:nvGraphicFramePr>
        <p:xfrm>
          <a:off x="2123245" y="2065741"/>
          <a:ext cx="3651432" cy="954990"/>
        </p:xfrm>
        <a:graphic>
          <a:graphicData uri="http://schemas.openxmlformats.org/presentationml/2006/ole">
            <mc:AlternateContent xmlns:mc="http://schemas.openxmlformats.org/markup-compatibility/2006">
              <mc:Choice xmlns:v="urn:schemas-microsoft-com:vml" Requires="v">
                <p:oleObj spid="_x0000_s18462" name="Equation" r:id="rId3" imgW="1651000" imgH="431800" progId="Equation.3">
                  <p:embed/>
                </p:oleObj>
              </mc:Choice>
              <mc:Fallback>
                <p:oleObj name="Equation" r:id="rId3" imgW="1651000" imgH="431800" progId="Equation.3">
                  <p:embed/>
                  <p:pic>
                    <p:nvPicPr>
                      <p:cNvPr id="0" name=""/>
                      <p:cNvPicPr/>
                      <p:nvPr/>
                    </p:nvPicPr>
                    <p:blipFill>
                      <a:blip r:embed="rId4"/>
                      <a:stretch>
                        <a:fillRect/>
                      </a:stretch>
                    </p:blipFill>
                    <p:spPr>
                      <a:xfrm>
                        <a:off x="2123245" y="2065741"/>
                        <a:ext cx="3651432" cy="954990"/>
                      </a:xfrm>
                      <a:prstGeom prst="rect">
                        <a:avLst/>
                      </a:prstGeom>
                    </p:spPr>
                  </p:pic>
                </p:oleObj>
              </mc:Fallback>
            </mc:AlternateContent>
          </a:graphicData>
        </a:graphic>
      </p:graphicFrame>
    </p:spTree>
    <p:extLst>
      <p:ext uri="{BB962C8B-B14F-4D97-AF65-F5344CB8AC3E}">
        <p14:creationId xmlns:p14="http://schemas.microsoft.com/office/powerpoint/2010/main" val="218904854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Cavity Performance</a:t>
            </a:r>
            <a:endParaRPr lang="en-US" dirty="0"/>
          </a:p>
        </p:txBody>
      </p:sp>
      <p:sp>
        <p:nvSpPr>
          <p:cNvPr id="3" name="Content Placeholder 2"/>
          <p:cNvSpPr>
            <a:spLocks noGrp="1"/>
          </p:cNvSpPr>
          <p:nvPr>
            <p:ph idx="1"/>
          </p:nvPr>
        </p:nvSpPr>
        <p:spPr/>
        <p:txBody>
          <a:bodyPr/>
          <a:lstStyle/>
          <a:p>
            <a:r>
              <a:rPr lang="en-US" dirty="0" smtClean="0"/>
              <a:t>Two of the main parameters for describing Cavity performance are the accelerating gradient </a:t>
            </a:r>
            <a:r>
              <a:rPr lang="en-US" dirty="0" err="1" smtClean="0"/>
              <a:t>E</a:t>
            </a:r>
            <a:r>
              <a:rPr lang="en-US" baseline="-25000" dirty="0" err="1" smtClean="0"/>
              <a:t>acc</a:t>
            </a:r>
            <a:r>
              <a:rPr lang="en-US" dirty="0" smtClean="0"/>
              <a:t> ( MV/m) and the cavity quality factor Q</a:t>
            </a:r>
            <a:r>
              <a:rPr lang="en-US" baseline="-25000" dirty="0" smtClean="0"/>
              <a:t>0</a:t>
            </a:r>
            <a:r>
              <a:rPr lang="en-US" dirty="0" smtClean="0"/>
              <a:t> </a:t>
            </a:r>
          </a:p>
          <a:p>
            <a:r>
              <a:rPr lang="en-US" dirty="0" smtClean="0"/>
              <a:t>Q</a:t>
            </a:r>
            <a:r>
              <a:rPr lang="en-US" baseline="-25000" dirty="0" smtClean="0"/>
              <a:t>0</a:t>
            </a:r>
            <a:r>
              <a:rPr lang="en-US" dirty="0" smtClean="0"/>
              <a:t> is defined as the energy stored in the cavity divided by the energy lost in one RF period</a:t>
            </a:r>
          </a:p>
          <a:p>
            <a:pPr lvl="1"/>
            <a:r>
              <a:rPr lang="en-US" dirty="0" smtClean="0"/>
              <a:t>Q</a:t>
            </a:r>
            <a:r>
              <a:rPr lang="en-US" baseline="-25000" dirty="0" smtClean="0"/>
              <a:t>0</a:t>
            </a:r>
            <a:r>
              <a:rPr lang="en-US" dirty="0" smtClean="0"/>
              <a:t> is related to the  surface resistance. The lower the surface resistance the higher the Q</a:t>
            </a:r>
            <a:r>
              <a:rPr lang="en-US" baseline="-25000" dirty="0" smtClean="0"/>
              <a:t>0</a:t>
            </a:r>
            <a:r>
              <a:rPr lang="en-US" dirty="0" smtClean="0"/>
              <a:t> and the lower the energy deposited into the cavity wall and cryogenic system Thus the higher the </a:t>
            </a:r>
            <a:r>
              <a:rPr lang="en-US" dirty="0" err="1" smtClean="0"/>
              <a:t>Q</a:t>
            </a:r>
            <a:r>
              <a:rPr lang="en-US" baseline="-25000" dirty="0" err="1" smtClean="0"/>
              <a:t>o</a:t>
            </a:r>
            <a:r>
              <a:rPr lang="en-US" dirty="0" smtClean="0"/>
              <a:t> the better</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48</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261628306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897" y="128456"/>
            <a:ext cx="7139136" cy="1143000"/>
          </a:xfrm>
        </p:spPr>
        <p:txBody>
          <a:bodyPr/>
          <a:lstStyle/>
          <a:p>
            <a:r>
              <a:rPr lang="en-US" dirty="0" smtClean="0"/>
              <a:t>Example of SRF Cavity Performance</a:t>
            </a:r>
            <a:br>
              <a:rPr lang="en-US" dirty="0" smtClean="0"/>
            </a:br>
            <a:r>
              <a:rPr lang="en-US" dirty="0" smtClean="0"/>
              <a:t>ESS Double Spoke Cavities</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49</a:t>
            </a:fld>
            <a:endParaRPr lang="sv-SE" dirty="0">
              <a:solidFill>
                <a:prstClr val="black">
                  <a:tint val="75000"/>
                </a:prstClr>
              </a:solidFill>
              <a:latin typeface="Calibri"/>
            </a:endParaRPr>
          </a:p>
        </p:txBody>
      </p:sp>
      <p:pic>
        <p:nvPicPr>
          <p:cNvPr id="7" name="Picture 6"/>
          <p:cNvPicPr>
            <a:picLocks noChangeAspect="1"/>
          </p:cNvPicPr>
          <p:nvPr/>
        </p:nvPicPr>
        <p:blipFill>
          <a:blip r:embed="rId2"/>
          <a:stretch>
            <a:fillRect/>
          </a:stretch>
        </p:blipFill>
        <p:spPr>
          <a:xfrm>
            <a:off x="670051" y="1430891"/>
            <a:ext cx="7418220" cy="4994156"/>
          </a:xfrm>
          <a:prstGeom prst="rect">
            <a:avLst/>
          </a:prstGeom>
        </p:spPr>
      </p:pic>
    </p:spTree>
    <p:extLst>
      <p:ext uri="{BB962C8B-B14F-4D97-AF65-F5344CB8AC3E}">
        <p14:creationId xmlns:p14="http://schemas.microsoft.com/office/powerpoint/2010/main" val="9979300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ea typeface="ＭＳ Ｐゴシック" charset="0"/>
                <a:cs typeface="ＭＳ Ｐゴシック" charset="0"/>
              </a:rPr>
              <a:t>Material Selection</a:t>
            </a:r>
            <a:endParaRPr lang="en-US" sz="4000" dirty="0"/>
          </a:p>
        </p:txBody>
      </p:sp>
      <p:sp>
        <p:nvSpPr>
          <p:cNvPr id="3" name="Content Placeholder 2"/>
          <p:cNvSpPr>
            <a:spLocks noGrp="1"/>
          </p:cNvSpPr>
          <p:nvPr>
            <p:ph idx="1"/>
          </p:nvPr>
        </p:nvSpPr>
        <p:spPr/>
        <p:txBody>
          <a:bodyPr>
            <a:normAutofit lnSpcReduction="10000"/>
          </a:bodyPr>
          <a:lstStyle/>
          <a:p>
            <a:r>
              <a:rPr lang="en-US" dirty="0">
                <a:ea typeface="ＭＳ Ｐゴシック" charset="0"/>
                <a:cs typeface="ＭＳ Ｐゴシック" charset="0"/>
              </a:rPr>
              <a:t>Unsuitable materials include:</a:t>
            </a:r>
          </a:p>
          <a:p>
            <a:pPr>
              <a:buNone/>
            </a:pPr>
            <a:endParaRPr lang="en-US" dirty="0">
              <a:ea typeface="ＭＳ Ｐゴシック" charset="0"/>
              <a:cs typeface="ＭＳ Ｐゴシック" charset="0"/>
            </a:endParaRPr>
          </a:p>
          <a:p>
            <a:pPr lvl="1"/>
            <a:r>
              <a:rPr lang="en-US" dirty="0">
                <a:ea typeface="ＭＳ Ｐゴシック" charset="0"/>
              </a:rPr>
              <a:t>Martensitic stainless steels Undergoes ductile to brittle</a:t>
            </a:r>
            <a:r>
              <a:rPr lang="en-US" sz="2800" dirty="0">
                <a:ea typeface="ＭＳ Ｐゴシック" charset="0"/>
              </a:rPr>
              <a:t> </a:t>
            </a:r>
            <a:r>
              <a:rPr lang="en-US" dirty="0">
                <a:ea typeface="ＭＳ Ｐゴシック" charset="0"/>
              </a:rPr>
              <a:t>transition when cooled down.</a:t>
            </a:r>
          </a:p>
          <a:p>
            <a:pPr lvl="1"/>
            <a:r>
              <a:rPr lang="en-US" dirty="0">
                <a:ea typeface="ＭＳ Ｐゴシック" charset="0"/>
              </a:rPr>
              <a:t>Cast Iron – also becomes brittle</a:t>
            </a:r>
          </a:p>
          <a:p>
            <a:pPr lvl="1"/>
            <a:r>
              <a:rPr lang="en-US" dirty="0">
                <a:ea typeface="ＭＳ Ｐゴシック" charset="0"/>
              </a:rPr>
              <a:t>Carbon steels – also becomes brittle. Sometimes used in 300 K vacuum vessels but care must be taken that breaks in cryogenic lines do not cause the vacuum vessels to cool down and fail.</a:t>
            </a:r>
          </a:p>
          <a:p>
            <a:pPr lvl="1"/>
            <a:r>
              <a:rPr lang="en-US" dirty="0">
                <a:ea typeface="ＭＳ Ｐゴシック" charset="0"/>
              </a:rPr>
              <a:t>Rubber, Teflon and most </a:t>
            </a:r>
            <a:r>
              <a:rPr lang="en-US" dirty="0" smtClean="0">
                <a:ea typeface="ＭＳ Ｐゴシック" charset="0"/>
              </a:rPr>
              <a:t>plastics (important exceptions are </a:t>
            </a:r>
            <a:r>
              <a:rPr lang="en-US" dirty="0" err="1" smtClean="0">
                <a:ea typeface="ＭＳ Ｐゴシック" charset="0"/>
              </a:rPr>
              <a:t>Kel</a:t>
            </a:r>
            <a:r>
              <a:rPr lang="en-US" dirty="0" smtClean="0">
                <a:ea typeface="ＭＳ Ｐゴシック" charset="0"/>
              </a:rPr>
              <a:t>-F and </a:t>
            </a:r>
            <a:r>
              <a:rPr lang="en-US" dirty="0" smtClean="0"/>
              <a:t>UHMW used as seats in cryogenic valves)</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5</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16994683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706" y="163677"/>
            <a:ext cx="7139136" cy="1143000"/>
          </a:xfrm>
        </p:spPr>
        <p:txBody>
          <a:bodyPr/>
          <a:lstStyle/>
          <a:p>
            <a:r>
              <a:rPr lang="en-US" dirty="0" smtClean="0"/>
              <a:t>Cavity Performance Can Be Degraded </a:t>
            </a:r>
            <a:br>
              <a:rPr lang="en-US" dirty="0" smtClean="0"/>
            </a:br>
            <a:r>
              <a:rPr lang="en-US" dirty="0" smtClean="0"/>
              <a:t>By a Number of  Phenomena </a:t>
            </a:r>
            <a:endParaRPr lang="en-US" dirty="0"/>
          </a:p>
        </p:txBody>
      </p:sp>
      <p:sp>
        <p:nvSpPr>
          <p:cNvPr id="3" name="Content Placeholder 2"/>
          <p:cNvSpPr>
            <a:spLocks noGrp="1"/>
          </p:cNvSpPr>
          <p:nvPr>
            <p:ph idx="1"/>
          </p:nvPr>
        </p:nvSpPr>
        <p:spPr/>
        <p:txBody>
          <a:bodyPr/>
          <a:lstStyle/>
          <a:p>
            <a:r>
              <a:rPr lang="en-US" dirty="0" smtClean="0"/>
              <a:t>Quenching or thermal break down – normal ( non superconducting) zones develop in the cavity</a:t>
            </a:r>
          </a:p>
          <a:p>
            <a:r>
              <a:rPr lang="en-US" dirty="0" smtClean="0"/>
              <a:t>Field Emission – electrons are pulled off the surface of the cavity and accelerated by the RF field (degrades Q</a:t>
            </a:r>
            <a:r>
              <a:rPr lang="en-US" baseline="-25000" dirty="0" smtClean="0"/>
              <a:t>0</a:t>
            </a:r>
            <a:r>
              <a:rPr lang="en-US" dirty="0" smtClean="0"/>
              <a:t>)</a:t>
            </a:r>
          </a:p>
          <a:p>
            <a:r>
              <a:rPr lang="en-US" dirty="0" smtClean="0"/>
              <a:t>Local Magnetic Fields</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50</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88359603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673" y="77374"/>
            <a:ext cx="7139136" cy="1143000"/>
          </a:xfrm>
        </p:spPr>
        <p:txBody>
          <a:bodyPr/>
          <a:lstStyle/>
          <a:p>
            <a:r>
              <a:rPr lang="en-US" dirty="0" smtClean="0"/>
              <a:t>Cavity Processing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Research has shown that both Field Emission and Thermal Breakdown can be significantly reduced by proper processing of the cavities. This processing consists of an intricate set of steps involving:</a:t>
            </a:r>
          </a:p>
          <a:p>
            <a:pPr lvl="1"/>
            <a:r>
              <a:rPr lang="en-US" dirty="0" smtClean="0"/>
              <a:t>Cavity surface cleaning by chemicals (buffered chemical processing) or by </a:t>
            </a:r>
            <a:r>
              <a:rPr lang="en-US" dirty="0" err="1" smtClean="0"/>
              <a:t>electropolishing</a:t>
            </a:r>
            <a:endParaRPr lang="en-US" dirty="0" smtClean="0"/>
          </a:p>
          <a:p>
            <a:pPr lvl="1"/>
            <a:r>
              <a:rPr lang="en-US" dirty="0" smtClean="0"/>
              <a:t>Cavity surface cleaning by High Pressure Rising with ultrapure water</a:t>
            </a:r>
          </a:p>
          <a:p>
            <a:pPr lvl="1"/>
            <a:r>
              <a:rPr lang="en-US" dirty="0" smtClean="0"/>
              <a:t>Various heat treatments</a:t>
            </a:r>
          </a:p>
          <a:p>
            <a:r>
              <a:rPr lang="en-US" dirty="0" smtClean="0"/>
              <a:t>Major progress in this area has made SRF cavities much more useful</a:t>
            </a:r>
          </a:p>
          <a:p>
            <a:pPr lvl="1"/>
            <a:r>
              <a:rPr lang="en-US" dirty="0" smtClean="0"/>
              <a:t>CEBAF ( 1980’s) designed for 5 MV/m (actual performance was better) CEBAF 12 </a:t>
            </a:r>
            <a:r>
              <a:rPr lang="en-US" dirty="0" err="1" smtClean="0"/>
              <a:t>GeV</a:t>
            </a:r>
            <a:r>
              <a:rPr lang="en-US" dirty="0" smtClean="0"/>
              <a:t> upgrade (2000’s) specified &amp; met 19.2 MV/m</a:t>
            </a:r>
          </a:p>
          <a:p>
            <a:pPr lvl="1"/>
            <a:r>
              <a:rPr lang="en-US" dirty="0" smtClean="0"/>
              <a:t>ILC cavity specification is 35 MV/m</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51</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254527130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014" y="102032"/>
            <a:ext cx="7139136" cy="1143000"/>
          </a:xfrm>
        </p:spPr>
        <p:txBody>
          <a:bodyPr/>
          <a:lstStyle/>
          <a:p>
            <a:r>
              <a:rPr lang="en-US" dirty="0" smtClean="0"/>
              <a:t>Cavity Cleanliness</a:t>
            </a:r>
            <a:endParaRPr lang="en-US" dirty="0"/>
          </a:p>
        </p:txBody>
      </p:sp>
      <p:sp>
        <p:nvSpPr>
          <p:cNvPr id="3" name="Content Placeholder 2"/>
          <p:cNvSpPr>
            <a:spLocks noGrp="1"/>
          </p:cNvSpPr>
          <p:nvPr>
            <p:ph idx="1"/>
          </p:nvPr>
        </p:nvSpPr>
        <p:spPr/>
        <p:txBody>
          <a:bodyPr>
            <a:normAutofit lnSpcReduction="10000"/>
          </a:bodyPr>
          <a:lstStyle/>
          <a:p>
            <a:r>
              <a:rPr lang="en-US" dirty="0" smtClean="0"/>
              <a:t>Once processed, the RF surface i.e. the beam vacuum surface of the cavities must be kept extremely clean to maintain performance. This results in:</a:t>
            </a:r>
          </a:p>
          <a:p>
            <a:pPr lvl="1"/>
            <a:r>
              <a:rPr lang="en-US" dirty="0" smtClean="0"/>
              <a:t>Assembly of cavity strings in cleanrooms</a:t>
            </a:r>
          </a:p>
          <a:p>
            <a:pPr lvl="1"/>
            <a:r>
              <a:rPr lang="en-US" dirty="0" smtClean="0"/>
              <a:t>Connection of beam tube vacuums within local cleanrooms during </a:t>
            </a:r>
            <a:r>
              <a:rPr lang="en-US" dirty="0" err="1" smtClean="0"/>
              <a:t>cryomodule</a:t>
            </a:r>
            <a:r>
              <a:rPr lang="en-US" dirty="0" smtClean="0"/>
              <a:t> installation</a:t>
            </a:r>
          </a:p>
          <a:p>
            <a:pPr lvl="1"/>
            <a:r>
              <a:rPr lang="en-US" dirty="0" smtClean="0"/>
              <a:t>Very strict vacuum and particle free requirements for cavity systems</a:t>
            </a:r>
          </a:p>
          <a:p>
            <a:pPr lvl="1"/>
            <a:r>
              <a:rPr lang="en-US" dirty="0" smtClean="0"/>
              <a:t>Presence of fast acting valves to subdivide beam vacuum in the case of accidents</a:t>
            </a:r>
          </a:p>
          <a:p>
            <a:pPr lvl="1"/>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52</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77840995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662" y="163677"/>
            <a:ext cx="7139136" cy="1143000"/>
          </a:xfrm>
        </p:spPr>
        <p:txBody>
          <a:bodyPr/>
          <a:lstStyle/>
          <a:p>
            <a:r>
              <a:rPr lang="en-US" dirty="0" smtClean="0"/>
              <a:t>Other Aspects of SRF Cavities</a:t>
            </a:r>
            <a:endParaRPr lang="en-US" dirty="0"/>
          </a:p>
        </p:txBody>
      </p:sp>
      <p:sp>
        <p:nvSpPr>
          <p:cNvPr id="3" name="Content Placeholder 2"/>
          <p:cNvSpPr>
            <a:spLocks noGrp="1"/>
          </p:cNvSpPr>
          <p:nvPr>
            <p:ph idx="1"/>
          </p:nvPr>
        </p:nvSpPr>
        <p:spPr/>
        <p:txBody>
          <a:bodyPr>
            <a:normAutofit lnSpcReduction="10000"/>
          </a:bodyPr>
          <a:lstStyle/>
          <a:p>
            <a:r>
              <a:rPr lang="en-US" dirty="0" smtClean="0"/>
              <a:t>Q Disease – related to interstitial hydrogen in the niobium.</a:t>
            </a:r>
          </a:p>
          <a:p>
            <a:pPr lvl="1"/>
            <a:r>
              <a:rPr lang="en-US" dirty="0" smtClean="0"/>
              <a:t>Can be treated via heat treatments or may set limits on cavity cool down and warm up rates</a:t>
            </a:r>
          </a:p>
          <a:p>
            <a:r>
              <a:rPr lang="en-US" dirty="0" smtClean="0"/>
              <a:t>Local magnetic fields ( including the Earth’s) degrade cavity performance</a:t>
            </a:r>
          </a:p>
          <a:p>
            <a:pPr lvl="1"/>
            <a:r>
              <a:rPr lang="en-US" dirty="0" smtClean="0"/>
              <a:t>Result is that cavities are designed with passive and sometimes active magnetic shields. Use of magnetic materials near cavities must be carefully examined</a:t>
            </a:r>
          </a:p>
          <a:p>
            <a:r>
              <a:rPr lang="en-US" dirty="0" smtClean="0"/>
              <a:t>Cavities are resonant structures that require tuning frequently at cryogenic temperatures</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53</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103130213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662" y="163677"/>
            <a:ext cx="7139136" cy="1143000"/>
          </a:xfrm>
        </p:spPr>
        <p:txBody>
          <a:bodyPr/>
          <a:lstStyle/>
          <a:p>
            <a:r>
              <a:rPr lang="en-US" dirty="0" smtClean="0"/>
              <a:t>Other Aspects of SRF Cavities</a:t>
            </a:r>
            <a:endParaRPr lang="en-US" dirty="0"/>
          </a:p>
        </p:txBody>
      </p:sp>
      <p:sp>
        <p:nvSpPr>
          <p:cNvPr id="3" name="Content Placeholder 2"/>
          <p:cNvSpPr>
            <a:spLocks noGrp="1"/>
          </p:cNvSpPr>
          <p:nvPr>
            <p:ph idx="1"/>
          </p:nvPr>
        </p:nvSpPr>
        <p:spPr/>
        <p:txBody>
          <a:bodyPr>
            <a:normAutofit/>
          </a:bodyPr>
          <a:lstStyle/>
          <a:p>
            <a:r>
              <a:rPr lang="en-US" dirty="0" smtClean="0"/>
              <a:t>Vibrations (</a:t>
            </a:r>
            <a:r>
              <a:rPr lang="en-US" dirty="0" err="1" smtClean="0"/>
              <a:t>microphonics</a:t>
            </a:r>
            <a:r>
              <a:rPr lang="en-US" dirty="0" smtClean="0"/>
              <a:t>) can detune cavities depending on cavity stiffness and design</a:t>
            </a:r>
          </a:p>
          <a:p>
            <a:pPr lvl="1"/>
            <a:r>
              <a:rPr lang="en-US" dirty="0" smtClean="0"/>
              <a:t>This may put strict limits on vibrations near cavities</a:t>
            </a:r>
          </a:p>
          <a:p>
            <a:pPr lvl="1"/>
            <a:r>
              <a:rPr lang="en-US" dirty="0" smtClean="0"/>
              <a:t>Use of He II ( see later lecture) prevents bulk boiling in the helium bath that may affect the cavity tune</a:t>
            </a:r>
          </a:p>
          <a:p>
            <a:pPr lvl="1"/>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54</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357746641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366" y="126690"/>
            <a:ext cx="7139136" cy="1143000"/>
          </a:xfrm>
        </p:spPr>
        <p:txBody>
          <a:bodyPr/>
          <a:lstStyle/>
          <a:p>
            <a:pPr algn="ctr"/>
            <a:r>
              <a:rPr lang="en-US" dirty="0">
                <a:ea typeface="ＭＳ Ｐゴシック" charset="0"/>
                <a:cs typeface="ＭＳ Ｐゴシック" charset="0"/>
              </a:rPr>
              <a:t>Sources of Data for </a:t>
            </a:r>
            <a:br>
              <a:rPr lang="en-US" dirty="0">
                <a:ea typeface="ＭＳ Ｐゴシック" charset="0"/>
                <a:cs typeface="ＭＳ Ｐゴシック" charset="0"/>
              </a:rPr>
            </a:br>
            <a:r>
              <a:rPr lang="en-US" dirty="0">
                <a:ea typeface="ＭＳ Ｐゴシック" charset="0"/>
                <a:cs typeface="ＭＳ Ｐゴシック" charset="0"/>
              </a:rPr>
              <a:t>the Cryogenic Properties of Material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55</a:t>
            </a:fld>
            <a:endParaRPr lang="sv-SE" dirty="0">
              <a:solidFill>
                <a:prstClr val="black">
                  <a:tint val="75000"/>
                </a:prstClr>
              </a:solidFill>
              <a:latin typeface="Calibri"/>
            </a:endParaRPr>
          </a:p>
        </p:txBody>
      </p:sp>
      <p:sp>
        <p:nvSpPr>
          <p:cNvPr id="7" name="Content Placeholder 1"/>
          <p:cNvSpPr>
            <a:spLocks noGrp="1"/>
          </p:cNvSpPr>
          <p:nvPr>
            <p:ph idx="1"/>
          </p:nvPr>
        </p:nvSpPr>
        <p:spPr>
          <a:xfrm>
            <a:off x="76200" y="1535302"/>
            <a:ext cx="8991600" cy="5027613"/>
          </a:xfrm>
        </p:spPr>
        <p:txBody>
          <a:bodyPr>
            <a:normAutofit lnSpcReduction="10000"/>
          </a:bodyPr>
          <a:lstStyle/>
          <a:p>
            <a:pPr eaLnBrk="1" hangingPunct="1"/>
            <a:r>
              <a:rPr lang="ja-JP" altLang="en-US" dirty="0">
                <a:ea typeface="ＭＳ Ｐゴシック" charset="0"/>
                <a:cs typeface="ＭＳ Ｐゴシック" charset="0"/>
              </a:rPr>
              <a:t>“</a:t>
            </a:r>
            <a:r>
              <a:rPr lang="en-US" altLang="ja-JP" dirty="0">
                <a:ea typeface="ＭＳ Ｐゴシック" charset="0"/>
                <a:cs typeface="ＭＳ Ｐゴシック" charset="0"/>
              </a:rPr>
              <a:t>A Reference Guide for Cryogenic Properties of Materials</a:t>
            </a:r>
            <a:r>
              <a:rPr lang="ja-JP" altLang="en-US" dirty="0">
                <a:ea typeface="ＭＳ Ｐゴシック" charset="0"/>
                <a:cs typeface="ＭＳ Ｐゴシック" charset="0"/>
              </a:rPr>
              <a:t>”</a:t>
            </a:r>
            <a:r>
              <a:rPr lang="en-US" altLang="ja-JP" dirty="0">
                <a:ea typeface="ＭＳ Ｐゴシック" charset="0"/>
                <a:cs typeface="ＭＳ Ｐゴシック" charset="0"/>
              </a:rPr>
              <a:t>, Weisend, Flynn, Thompson; SLAC-TN-03-</a:t>
            </a:r>
            <a:r>
              <a:rPr lang="en-US" altLang="ja-JP" dirty="0" smtClean="0">
                <a:ea typeface="ＭＳ Ｐゴシック" charset="0"/>
                <a:cs typeface="ＭＳ Ｐゴシック" charset="0"/>
              </a:rPr>
              <a:t>023</a:t>
            </a:r>
            <a:endParaRPr lang="en-US" altLang="ja-JP" dirty="0">
              <a:ea typeface="ＭＳ Ｐゴシック" charset="0"/>
              <a:cs typeface="ＭＳ Ｐゴシック" charset="0"/>
            </a:endParaRPr>
          </a:p>
          <a:p>
            <a:pPr eaLnBrk="1" hangingPunct="1"/>
            <a:r>
              <a:rPr lang="en-US" u="sng" dirty="0">
                <a:ea typeface="ＭＳ Ｐゴシック" charset="0"/>
                <a:cs typeface="ＭＳ Ｐゴシック" charset="0"/>
              </a:rPr>
              <a:t>Cryogenic Materials Data Handbook</a:t>
            </a:r>
            <a:r>
              <a:rPr lang="en-US" dirty="0">
                <a:ea typeface="ＭＳ Ｐゴシック" charset="0"/>
                <a:cs typeface="ＭＳ Ｐゴシック" charset="0"/>
              </a:rPr>
              <a:t>: Durham et al. C13.6/3.961 : </a:t>
            </a:r>
          </a:p>
          <a:p>
            <a:pPr eaLnBrk="1" hangingPunct="1"/>
            <a:r>
              <a:rPr lang="en-US" dirty="0" err="1">
                <a:ea typeface="ＭＳ Ｐゴシック" charset="0"/>
                <a:cs typeface="ＭＳ Ｐゴシック" charset="0"/>
              </a:rPr>
              <a:t>MetalPak</a:t>
            </a:r>
            <a:r>
              <a:rPr lang="en-US" dirty="0">
                <a:ea typeface="ＭＳ Ｐゴシック" charset="0"/>
                <a:cs typeface="ＭＳ Ｐゴシック" charset="0"/>
              </a:rPr>
              <a:t>: computer code produced by </a:t>
            </a:r>
            <a:r>
              <a:rPr lang="en-US" dirty="0" err="1">
                <a:ea typeface="ＭＳ Ｐゴシック" charset="0"/>
                <a:cs typeface="ＭＳ Ｐゴシック" charset="0"/>
              </a:rPr>
              <a:t>CryoData</a:t>
            </a:r>
            <a:endParaRPr lang="en-US" dirty="0">
              <a:ea typeface="ＭＳ Ｐゴシック" charset="0"/>
              <a:cs typeface="ＭＳ Ｐゴシック" charset="0"/>
            </a:endParaRPr>
          </a:p>
          <a:p>
            <a:pPr eaLnBrk="1" hangingPunct="1">
              <a:buFont typeface="Wingdings" charset="0"/>
              <a:buNone/>
            </a:pPr>
            <a:r>
              <a:rPr lang="en-US" dirty="0">
                <a:ea typeface="ＭＳ Ｐゴシック" charset="0"/>
                <a:cs typeface="ＭＳ Ｐゴシック" charset="0"/>
                <a:hlinkClick r:id="rId2"/>
              </a:rPr>
              <a:t>http://www.htess.com/software.htm</a:t>
            </a:r>
            <a:endParaRPr lang="en-US" dirty="0">
              <a:ea typeface="ＭＳ Ｐゴシック" charset="0"/>
              <a:cs typeface="ＭＳ Ｐゴシック" charset="0"/>
            </a:endParaRPr>
          </a:p>
          <a:p>
            <a:pPr eaLnBrk="1" hangingPunct="1"/>
            <a:r>
              <a:rPr lang="en-US" dirty="0" err="1">
                <a:ea typeface="ＭＳ Ｐゴシック" charset="0"/>
                <a:cs typeface="ＭＳ Ｐゴシック" charset="0"/>
              </a:rPr>
              <a:t>CryoComp</a:t>
            </a:r>
            <a:r>
              <a:rPr lang="en-US" dirty="0">
                <a:ea typeface="ＭＳ Ｐゴシック" charset="0"/>
                <a:cs typeface="ＭＳ Ｐゴシック" charset="0"/>
              </a:rPr>
              <a:t>: computer Code produced by </a:t>
            </a:r>
            <a:r>
              <a:rPr lang="en-US" dirty="0" err="1">
                <a:ea typeface="ＭＳ Ｐゴシック" charset="0"/>
                <a:cs typeface="ＭＳ Ｐゴシック" charset="0"/>
              </a:rPr>
              <a:t>Eckels</a:t>
            </a:r>
            <a:r>
              <a:rPr lang="en-US" dirty="0">
                <a:ea typeface="ＭＳ Ｐゴシック" charset="0"/>
                <a:cs typeface="ＭＳ Ｐゴシック" charset="0"/>
              </a:rPr>
              <a:t> Engineering</a:t>
            </a:r>
          </a:p>
          <a:p>
            <a:pPr eaLnBrk="1" hangingPunct="1">
              <a:buFont typeface="Wingdings" charset="0"/>
              <a:buNone/>
            </a:pPr>
            <a:r>
              <a:rPr lang="en-US" dirty="0">
                <a:ea typeface="ＭＳ Ｐゴシック" charset="0"/>
                <a:cs typeface="ＭＳ Ｐゴシック" charset="0"/>
                <a:hlinkClick r:id="rId3"/>
              </a:rPr>
              <a:t>http://www.eckelsengineering.com/</a:t>
            </a:r>
            <a:endParaRPr lang="en-US" dirty="0">
              <a:ea typeface="ＭＳ Ｐゴシック" charset="0"/>
              <a:cs typeface="ＭＳ Ｐゴシック" charset="0"/>
            </a:endParaRPr>
          </a:p>
          <a:p>
            <a:pPr eaLnBrk="1" hangingPunct="1"/>
            <a:r>
              <a:rPr lang="en-US" dirty="0" smtClean="0">
                <a:ea typeface="ＭＳ Ｐゴシック" charset="0"/>
                <a:cs typeface="ＭＳ Ｐゴシック" charset="0"/>
              </a:rPr>
              <a:t>Proceedings of the International Cryogenic Materials Conferences (ICMC)</a:t>
            </a:r>
            <a:endParaRPr lang="en-US" altLang="ja-JP" dirty="0">
              <a:ea typeface="ＭＳ Ｐゴシック" charset="0"/>
              <a:cs typeface="ＭＳ Ｐゴシック" charset="0"/>
            </a:endParaRPr>
          </a:p>
          <a:p>
            <a:pPr eaLnBrk="1" hangingPunct="1">
              <a:buFont typeface="Wingdings" charset="0"/>
              <a:buNone/>
            </a:pPr>
            <a:endParaRPr lang="en-US" dirty="0">
              <a:ea typeface="ＭＳ Ｐゴシック" charset="0"/>
              <a:cs typeface="ＭＳ Ｐゴシック" charset="0"/>
            </a:endParaRPr>
          </a:p>
          <a:p>
            <a:pPr eaLnBrk="1" hangingPunct="1">
              <a:buFont typeface="Wingdings" charset="0"/>
              <a:buNone/>
            </a:pPr>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a:p>
            <a:pPr lvl="1" eaLnBrk="1" hangingPunct="1"/>
            <a:endParaRPr lang="en-US" dirty="0">
              <a:ea typeface="ＭＳ Ｐゴシック" charset="0"/>
            </a:endParaRPr>
          </a:p>
        </p:txBody>
      </p:sp>
    </p:spTree>
    <p:extLst>
      <p:ext uri="{BB962C8B-B14F-4D97-AF65-F5344CB8AC3E}">
        <p14:creationId xmlns:p14="http://schemas.microsoft.com/office/powerpoint/2010/main" val="42336689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ea typeface="ＭＳ Ｐゴシック" charset="0"/>
                <a:cs typeface="ＭＳ Ｐゴシック" charset="0"/>
              </a:rPr>
              <a:t>Thermal </a:t>
            </a:r>
            <a:r>
              <a:rPr lang="en-US" sz="4000" dirty="0" err="1">
                <a:ea typeface="ＭＳ Ｐゴシック" charset="0"/>
                <a:cs typeface="ＭＳ Ｐゴシック" charset="0"/>
              </a:rPr>
              <a:t>Expansivity</a:t>
            </a:r>
            <a:endParaRPr lang="en-US" sz="4000" dirty="0"/>
          </a:p>
        </p:txBody>
      </p:sp>
      <p:sp>
        <p:nvSpPr>
          <p:cNvPr id="3" name="Content Placeholder 2"/>
          <p:cNvSpPr>
            <a:spLocks noGrp="1"/>
          </p:cNvSpPr>
          <p:nvPr>
            <p:ph idx="1"/>
          </p:nvPr>
        </p:nvSpPr>
        <p:spPr/>
        <p:txBody>
          <a:bodyPr>
            <a:normAutofit/>
          </a:bodyPr>
          <a:lstStyle/>
          <a:p>
            <a:r>
              <a:rPr lang="en-US" dirty="0">
                <a:ea typeface="ＭＳ Ｐゴシック" charset="0"/>
                <a:cs typeface="ＭＳ Ｐゴシック" charset="0"/>
              </a:rPr>
              <a:t>Large amounts of contraction can occur when materials are cooled to cryogenic temperatures. </a:t>
            </a:r>
          </a:p>
          <a:p>
            <a:r>
              <a:rPr lang="en-US" dirty="0">
                <a:ea typeface="ＭＳ Ｐゴシック" charset="0"/>
                <a:cs typeface="ＭＳ Ｐゴシック" charset="0"/>
              </a:rPr>
              <a:t>Points to consider:</a:t>
            </a:r>
          </a:p>
          <a:p>
            <a:pPr lvl="1"/>
            <a:r>
              <a:rPr lang="en-US" dirty="0">
                <a:ea typeface="ＭＳ Ｐゴシック" charset="0"/>
              </a:rPr>
              <a:t>Impact on alignment</a:t>
            </a:r>
          </a:p>
          <a:p>
            <a:pPr lvl="1"/>
            <a:r>
              <a:rPr lang="en-US" dirty="0">
                <a:ea typeface="ＭＳ Ｐゴシック" charset="0"/>
              </a:rPr>
              <a:t>Development of interferences or gaps due to dissimilar materials</a:t>
            </a:r>
          </a:p>
          <a:p>
            <a:pPr lvl="1"/>
            <a:r>
              <a:rPr lang="en-US" dirty="0">
                <a:ea typeface="ＭＳ Ｐゴシック" charset="0"/>
              </a:rPr>
              <a:t>Increased strain and possible failure</a:t>
            </a:r>
          </a:p>
          <a:p>
            <a:pPr lvl="1"/>
            <a:r>
              <a:rPr lang="en-US" dirty="0">
                <a:ea typeface="ＭＳ Ｐゴシック" charset="0"/>
              </a:rPr>
              <a:t>Impact on wiring</a:t>
            </a:r>
          </a:p>
          <a:p>
            <a:pPr lvl="1"/>
            <a:r>
              <a:rPr lang="en-US" dirty="0">
                <a:ea typeface="ＭＳ Ｐゴシック" charset="0"/>
              </a:rPr>
              <a:t>Most contraction occurs above 77 K</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6</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3722285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ea typeface="ＭＳ Ｐゴシック" charset="0"/>
                <a:cs typeface="ＭＳ Ｐゴシック" charset="0"/>
              </a:rPr>
              <a:t>Thermal </a:t>
            </a:r>
            <a:r>
              <a:rPr lang="en-US" sz="4000" dirty="0" err="1">
                <a:ea typeface="ＭＳ Ｐゴシック" charset="0"/>
                <a:cs typeface="ＭＳ Ｐゴシック" charset="0"/>
              </a:rPr>
              <a:t>Expansivity</a:t>
            </a:r>
            <a:endParaRPr lang="en-US" sz="40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7</a:t>
            </a:fld>
            <a:endParaRPr lang="sv-SE" dirty="0">
              <a:solidFill>
                <a:prstClr val="black">
                  <a:tint val="75000"/>
                </a:prstClr>
              </a:solidFill>
              <a:latin typeface="Calibri"/>
            </a:endParaRPr>
          </a:p>
        </p:txBody>
      </p:sp>
      <p:sp>
        <p:nvSpPr>
          <p:cNvPr id="8" name="Rectangle 3"/>
          <p:cNvSpPr>
            <a:spLocks noGrp="1" noChangeArrowheads="1"/>
          </p:cNvSpPr>
          <p:nvPr>
            <p:ph idx="10"/>
          </p:nvPr>
        </p:nvSpPr>
        <p:spPr>
          <a:xfrm>
            <a:off x="152400" y="1143000"/>
            <a:ext cx="4422775" cy="5027613"/>
          </a:xfrm>
        </p:spPr>
        <p:txBody>
          <a:bodyPr/>
          <a:lstStyle/>
          <a:p>
            <a:pPr eaLnBrk="1" hangingPunct="1"/>
            <a:r>
              <a:rPr lang="en-US" sz="2800" dirty="0">
                <a:solidFill>
                  <a:schemeClr val="tx1"/>
                </a:solidFill>
                <a:latin typeface="Symbol" charset="0"/>
                <a:ea typeface="ＭＳ Ｐゴシック" charset="0"/>
                <a:cs typeface="ＭＳ Ｐゴシック" charset="0"/>
              </a:rPr>
              <a:t>a</a:t>
            </a:r>
            <a:r>
              <a:rPr lang="en-US" sz="2800" dirty="0">
                <a:solidFill>
                  <a:schemeClr val="tx1"/>
                </a:solidFill>
                <a:ea typeface="ＭＳ Ｐゴシック" charset="0"/>
                <a:cs typeface="ＭＳ Ｐゴシック" charset="0"/>
              </a:rPr>
              <a:t>=1/L (</a:t>
            </a:r>
            <a:r>
              <a:rPr lang="en-US" sz="2800" dirty="0" err="1">
                <a:solidFill>
                  <a:schemeClr val="tx1"/>
                </a:solidFill>
                <a:latin typeface="Symbol" charset="0"/>
                <a:ea typeface="ＭＳ Ｐゴシック" charset="0"/>
                <a:cs typeface="ＭＳ Ｐゴシック" charset="0"/>
              </a:rPr>
              <a:t>d</a:t>
            </a:r>
            <a:r>
              <a:rPr lang="en-US" sz="2800" dirty="0" err="1">
                <a:solidFill>
                  <a:schemeClr val="tx1"/>
                </a:solidFill>
                <a:ea typeface="ＭＳ Ｐゴシック" charset="0"/>
                <a:cs typeface="ＭＳ Ｐゴシック" charset="0"/>
              </a:rPr>
              <a:t>L</a:t>
            </a:r>
            <a:r>
              <a:rPr lang="en-US" sz="2800" dirty="0">
                <a:solidFill>
                  <a:schemeClr val="tx1"/>
                </a:solidFill>
                <a:ea typeface="ＭＳ Ｐゴシック" charset="0"/>
                <a:cs typeface="ＭＳ Ｐゴシック" charset="0"/>
              </a:rPr>
              <a:t>/</a:t>
            </a:r>
            <a:r>
              <a:rPr lang="en-US" sz="2800" dirty="0" err="1">
                <a:solidFill>
                  <a:schemeClr val="tx1"/>
                </a:solidFill>
                <a:latin typeface="Symbol" charset="0"/>
                <a:ea typeface="ＭＳ Ｐゴシック" charset="0"/>
                <a:cs typeface="ＭＳ Ｐゴシック" charset="0"/>
              </a:rPr>
              <a:t>d</a:t>
            </a:r>
            <a:r>
              <a:rPr lang="en-US" sz="2800" dirty="0" err="1">
                <a:solidFill>
                  <a:schemeClr val="tx1"/>
                </a:solidFill>
                <a:ea typeface="ＭＳ Ｐゴシック" charset="0"/>
                <a:cs typeface="ＭＳ Ｐゴシック" charset="0"/>
              </a:rPr>
              <a:t>T</a:t>
            </a:r>
            <a:r>
              <a:rPr lang="en-US" sz="2800" dirty="0">
                <a:solidFill>
                  <a:schemeClr val="tx1"/>
                </a:solidFill>
                <a:ea typeface="ＭＳ Ｐゴシック" charset="0"/>
                <a:cs typeface="ＭＳ Ｐゴシック" charset="0"/>
              </a:rPr>
              <a:t>)</a:t>
            </a:r>
          </a:p>
          <a:p>
            <a:pPr eaLnBrk="1" hangingPunct="1"/>
            <a:r>
              <a:rPr lang="en-US" sz="2800" dirty="0">
                <a:solidFill>
                  <a:schemeClr val="tx1"/>
                </a:solidFill>
                <a:ea typeface="ＭＳ Ｐゴシック" charset="0"/>
                <a:cs typeface="ＭＳ Ｐゴシック" charset="0"/>
              </a:rPr>
              <a:t>Results from </a:t>
            </a:r>
            <a:r>
              <a:rPr lang="en-US" sz="2800" dirty="0" err="1">
                <a:solidFill>
                  <a:schemeClr val="tx1"/>
                </a:solidFill>
                <a:ea typeface="ＭＳ Ｐゴシック" charset="0"/>
                <a:cs typeface="ＭＳ Ｐゴシック" charset="0"/>
              </a:rPr>
              <a:t>anharmonic</a:t>
            </a:r>
            <a:r>
              <a:rPr lang="en-US" sz="2800" dirty="0">
                <a:solidFill>
                  <a:schemeClr val="tx1"/>
                </a:solidFill>
                <a:ea typeface="ＭＳ Ｐゴシック" charset="0"/>
                <a:cs typeface="ＭＳ Ｐゴシック" charset="0"/>
              </a:rPr>
              <a:t> component in the potential of the lattice vibration</a:t>
            </a:r>
            <a:endParaRPr lang="en-US" sz="2800" dirty="0">
              <a:solidFill>
                <a:schemeClr val="tx1"/>
              </a:solidFill>
              <a:latin typeface="Symbol" charset="0"/>
              <a:ea typeface="ＭＳ Ｐゴシック" charset="0"/>
              <a:cs typeface="ＭＳ Ｐゴシック" charset="0"/>
            </a:endParaRPr>
          </a:p>
        </p:txBody>
      </p:sp>
      <p:pic>
        <p:nvPicPr>
          <p:cNvPr id="10" name="Picture 4" descr="jwPhoto1-090803"/>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4572000" y="1447800"/>
            <a:ext cx="4422775" cy="4191000"/>
          </a:xfrm>
          <a:noFill/>
        </p:spPr>
      </p:pic>
    </p:spTree>
    <p:extLst>
      <p:ext uri="{BB962C8B-B14F-4D97-AF65-F5344CB8AC3E}">
        <p14:creationId xmlns:p14="http://schemas.microsoft.com/office/powerpoint/2010/main" val="15576173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ea typeface="ＭＳ Ｐゴシック" charset="0"/>
                <a:cs typeface="ＭＳ Ｐゴシック" charset="0"/>
              </a:rPr>
              <a:t>Thermal </a:t>
            </a:r>
            <a:r>
              <a:rPr lang="en-US" sz="4000" dirty="0" err="1">
                <a:ea typeface="ＭＳ Ｐゴシック" charset="0"/>
                <a:cs typeface="ＭＳ Ｐゴシック" charset="0"/>
              </a:rPr>
              <a:t>Expansivity</a:t>
            </a:r>
            <a:endParaRPr lang="en-US" sz="40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8</a:t>
            </a:fld>
            <a:endParaRPr lang="sv-SE" dirty="0">
              <a:solidFill>
                <a:prstClr val="black">
                  <a:tint val="75000"/>
                </a:prstClr>
              </a:solidFill>
              <a:latin typeface="Calibri"/>
            </a:endParaRPr>
          </a:p>
        </p:txBody>
      </p:sp>
      <p:sp>
        <p:nvSpPr>
          <p:cNvPr id="7" name="Content Placeholder 6"/>
          <p:cNvSpPr>
            <a:spLocks noGrp="1"/>
          </p:cNvSpPr>
          <p:nvPr>
            <p:ph idx="1"/>
          </p:nvPr>
        </p:nvSpPr>
        <p:spPr>
          <a:xfrm>
            <a:off x="895783" y="4262545"/>
            <a:ext cx="7237389" cy="1978371"/>
          </a:xfrm>
        </p:spPr>
        <p:txBody>
          <a:bodyPr/>
          <a:lstStyle/>
          <a:p>
            <a:r>
              <a:rPr lang="en-US" dirty="0">
                <a:latin typeface="Symbol" charset="0"/>
                <a:ea typeface="ＭＳ Ｐゴシック" charset="0"/>
                <a:cs typeface="ＭＳ Ｐゴシック" charset="0"/>
              </a:rPr>
              <a:t>a</a:t>
            </a:r>
            <a:r>
              <a:rPr lang="en-US" dirty="0">
                <a:ea typeface="ＭＳ Ｐゴシック" charset="0"/>
                <a:cs typeface="ＭＳ Ｐゴシック" charset="0"/>
              </a:rPr>
              <a:t> goes to 0 at 0 slope as T approaches 0 K</a:t>
            </a:r>
          </a:p>
          <a:p>
            <a:r>
              <a:rPr lang="en-US" dirty="0">
                <a:latin typeface="Symbol" charset="0"/>
                <a:ea typeface="ＭＳ Ｐゴシック" charset="0"/>
                <a:cs typeface="ＭＳ Ｐゴシック" charset="0"/>
              </a:rPr>
              <a:t>a</a:t>
            </a:r>
            <a:r>
              <a:rPr lang="en-US" dirty="0">
                <a:ea typeface="ＭＳ Ｐゴシック" charset="0"/>
                <a:cs typeface="ＭＳ Ｐゴシック" charset="0"/>
              </a:rPr>
              <a:t> is T independent at higher temperatures</a:t>
            </a:r>
          </a:p>
          <a:p>
            <a:r>
              <a:rPr lang="en-US" dirty="0">
                <a:ea typeface="ＭＳ Ｐゴシック" charset="0"/>
                <a:cs typeface="ＭＳ Ｐゴシック" charset="0"/>
              </a:rPr>
              <a:t>For practical work the integral thermal contraction is more useful</a:t>
            </a:r>
          </a:p>
          <a:p>
            <a:endParaRPr lang="en-US" dirty="0"/>
          </a:p>
        </p:txBody>
      </p:sp>
      <p:pic>
        <p:nvPicPr>
          <p:cNvPr id="11" name="Picture 5" descr="jwPhoto2-090803_00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1547920"/>
            <a:ext cx="86868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39835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212" y="128456"/>
            <a:ext cx="7139136" cy="1143000"/>
          </a:xfrm>
        </p:spPr>
        <p:txBody>
          <a:bodyPr/>
          <a:lstStyle/>
          <a:p>
            <a:pPr algn="ctr"/>
            <a:r>
              <a:rPr lang="en-US" dirty="0">
                <a:ea typeface="ＭＳ Ｐゴシック" charset="0"/>
                <a:cs typeface="ＭＳ Ｐゴシック" charset="0"/>
              </a:rPr>
              <a:t>Integral </a:t>
            </a:r>
            <a:r>
              <a:rPr lang="en-US" dirty="0" smtClean="0">
                <a:ea typeface="ＭＳ Ｐゴシック" charset="0"/>
                <a:cs typeface="ＭＳ Ｐゴシック" charset="0"/>
              </a:rPr>
              <a:t>Thermal Contraction</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January 2017</a:t>
            </a:r>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latin typeface="Calibri"/>
              </a:rPr>
              <a:t>J. G. Weisend II </a:t>
            </a:r>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9</a:t>
            </a:fld>
            <a:endParaRPr lang="sv-SE" dirty="0">
              <a:solidFill>
                <a:prstClr val="black">
                  <a:tint val="75000"/>
                </a:prstClr>
              </a:solidFill>
              <a:latin typeface="Calibri"/>
            </a:endParaRPr>
          </a:p>
        </p:txBody>
      </p:sp>
      <p:graphicFrame>
        <p:nvGraphicFramePr>
          <p:cNvPr id="7" name="Group 53"/>
          <p:cNvGraphicFramePr>
            <a:graphicFrameLocks noGrp="1"/>
          </p:cNvGraphicFramePr>
          <p:nvPr>
            <p:ph idx="1"/>
            <p:extLst>
              <p:ext uri="{D42A27DB-BD31-4B8C-83A1-F6EECF244321}">
                <p14:modId xmlns:p14="http://schemas.microsoft.com/office/powerpoint/2010/main" val="3300297985"/>
              </p:ext>
            </p:extLst>
          </p:nvPr>
        </p:nvGraphicFramePr>
        <p:xfrm>
          <a:off x="76200" y="1861666"/>
          <a:ext cx="8991600" cy="4059241"/>
        </p:xfrm>
        <a:graphic>
          <a:graphicData uri="http://schemas.openxmlformats.org/drawingml/2006/table">
            <a:tbl>
              <a:tblPr/>
              <a:tblGrid>
                <a:gridCol w="2997200"/>
                <a:gridCol w="2997200"/>
                <a:gridCol w="2997200"/>
              </a:tblGrid>
              <a:tr h="544548">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Material</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Symbol" charset="0"/>
                          <a:ea typeface="ＭＳ Ｐゴシック" charset="0"/>
                          <a:cs typeface="Times New Roman" charset="0"/>
                        </a:rPr>
                        <a:t>D</a:t>
                      </a:r>
                      <a:r>
                        <a:rPr kumimoji="0" lang="en-US" sz="1800" b="0" i="0" u="none" strike="noStrike" cap="none" normalizeH="0" baseline="0">
                          <a:ln>
                            <a:noFill/>
                          </a:ln>
                          <a:solidFill>
                            <a:schemeClr val="tx1"/>
                          </a:solidFill>
                          <a:effectLst/>
                          <a:latin typeface="Tahoma" charset="0"/>
                          <a:ea typeface="ＭＳ Ｐゴシック" charset="0"/>
                          <a:cs typeface="Times New Roman" charset="0"/>
                        </a:rPr>
                        <a:t>L / L ( 300 – 100 )</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Symbol" charset="0"/>
                          <a:ea typeface="ＭＳ Ｐゴシック" charset="0"/>
                          <a:cs typeface="Times New Roman" charset="0"/>
                        </a:rPr>
                        <a:t>D</a:t>
                      </a:r>
                      <a:r>
                        <a:rPr kumimoji="0" lang="en-US" sz="1800" b="0" i="0" u="none" strike="noStrike" cap="none" normalizeH="0" baseline="0">
                          <a:ln>
                            <a:noFill/>
                          </a:ln>
                          <a:solidFill>
                            <a:schemeClr val="tx1"/>
                          </a:solidFill>
                          <a:effectLst/>
                          <a:latin typeface="Tahoma" charset="0"/>
                          <a:ea typeface="ＭＳ Ｐゴシック" charset="0"/>
                          <a:cs typeface="Times New Roman" charset="0"/>
                        </a:rPr>
                        <a:t>L / L ( 100 – 4 )</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9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1800" b="0" i="0" u="none" strike="noStrike" cap="none" normalizeH="0" baseline="0" dirty="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8014">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Stainless Steel</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296 x 10 </a:t>
                      </a:r>
                      <a:r>
                        <a:rPr kumimoji="0" lang="en-US" sz="1800" b="0" i="0" u="none" strike="noStrike" cap="none" normalizeH="0" baseline="30000">
                          <a:ln>
                            <a:noFill/>
                          </a:ln>
                          <a:solidFill>
                            <a:schemeClr val="tx1"/>
                          </a:solidFill>
                          <a:effectLst/>
                          <a:latin typeface="Tahoma" charset="0"/>
                          <a:ea typeface="ＭＳ Ｐゴシック" charset="0"/>
                          <a:cs typeface="Times New Roman" charset="0"/>
                        </a:rPr>
                        <a:t>-5</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35 x 10</a:t>
                      </a:r>
                      <a:r>
                        <a:rPr kumimoji="0" lang="en-US" sz="1800" b="0" i="0" u="none" strike="noStrike" cap="none" normalizeH="0" baseline="30000">
                          <a:ln>
                            <a:noFill/>
                          </a:ln>
                          <a:solidFill>
                            <a:schemeClr val="tx1"/>
                          </a:solidFill>
                          <a:effectLst/>
                          <a:latin typeface="Tahoma" charset="0"/>
                          <a:ea typeface="ＭＳ Ｐゴシック" charset="0"/>
                          <a:cs typeface="Times New Roman" charset="0"/>
                        </a:rPr>
                        <a:t> –5</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92">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Copper</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326 x 10 </a:t>
                      </a:r>
                      <a:r>
                        <a:rPr kumimoji="0" lang="en-US" sz="1800" b="0" i="0" u="none" strike="noStrike" cap="none" normalizeH="0" baseline="30000">
                          <a:ln>
                            <a:noFill/>
                          </a:ln>
                          <a:solidFill>
                            <a:schemeClr val="tx1"/>
                          </a:solidFill>
                          <a:effectLst/>
                          <a:latin typeface="Tahoma" charset="0"/>
                          <a:ea typeface="ＭＳ Ｐゴシック" charset="0"/>
                          <a:cs typeface="Times New Roman" charset="0"/>
                        </a:rPr>
                        <a:t>-5</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44 x 10 </a:t>
                      </a:r>
                      <a:r>
                        <a:rPr kumimoji="0" lang="en-US" sz="1800" b="0" i="0" u="none" strike="noStrike" cap="none" normalizeH="0" baseline="30000">
                          <a:ln>
                            <a:noFill/>
                          </a:ln>
                          <a:solidFill>
                            <a:schemeClr val="tx1"/>
                          </a:solidFill>
                          <a:effectLst/>
                          <a:latin typeface="Tahoma" charset="0"/>
                          <a:ea typeface="ＭＳ Ｐゴシック" charset="0"/>
                          <a:cs typeface="Times New Roman" charset="0"/>
                        </a:rPr>
                        <a:t>-5</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92">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Aluminum</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415 x 10 </a:t>
                      </a:r>
                      <a:r>
                        <a:rPr kumimoji="0" lang="en-US" sz="1800" b="0" i="0" u="none" strike="noStrike" cap="none" normalizeH="0" baseline="30000">
                          <a:ln>
                            <a:noFill/>
                          </a:ln>
                          <a:solidFill>
                            <a:schemeClr val="tx1"/>
                          </a:solidFill>
                          <a:effectLst/>
                          <a:latin typeface="Tahoma" charset="0"/>
                          <a:ea typeface="ＭＳ Ｐゴシック" charset="0"/>
                          <a:cs typeface="Times New Roman" charset="0"/>
                        </a:rPr>
                        <a:t>-5</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47 x 10 </a:t>
                      </a:r>
                      <a:r>
                        <a:rPr kumimoji="0" lang="en-US" sz="1800" b="0" i="0" u="none" strike="noStrike" cap="none" normalizeH="0" baseline="30000">
                          <a:ln>
                            <a:noFill/>
                          </a:ln>
                          <a:solidFill>
                            <a:schemeClr val="tx1"/>
                          </a:solidFill>
                          <a:effectLst/>
                          <a:latin typeface="Tahoma" charset="0"/>
                          <a:ea typeface="ＭＳ Ｐゴシック" charset="0"/>
                          <a:cs typeface="Times New Roman" charset="0"/>
                        </a:rPr>
                        <a:t>-5</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92">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Iron</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198 x 10 </a:t>
                      </a:r>
                      <a:r>
                        <a:rPr kumimoji="0" lang="en-US" sz="1800" b="0" i="0" u="none" strike="noStrike" cap="none" normalizeH="0" baseline="30000">
                          <a:ln>
                            <a:noFill/>
                          </a:ln>
                          <a:solidFill>
                            <a:schemeClr val="tx1"/>
                          </a:solidFill>
                          <a:effectLst/>
                          <a:latin typeface="Tahoma" charset="0"/>
                          <a:ea typeface="ＭＳ Ｐゴシック" charset="0"/>
                          <a:cs typeface="Times New Roman" charset="0"/>
                        </a:rPr>
                        <a:t>-5</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18 x 10 </a:t>
                      </a:r>
                      <a:r>
                        <a:rPr kumimoji="0" lang="en-US" sz="1800" b="0" i="0" u="none" strike="noStrike" cap="none" normalizeH="0" baseline="30000">
                          <a:ln>
                            <a:noFill/>
                          </a:ln>
                          <a:solidFill>
                            <a:schemeClr val="tx1"/>
                          </a:solidFill>
                          <a:effectLst/>
                          <a:latin typeface="Tahoma" charset="0"/>
                          <a:ea typeface="ＭＳ Ｐゴシック" charset="0"/>
                          <a:cs typeface="Times New Roman" charset="0"/>
                        </a:rPr>
                        <a:t>-5</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92">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Invar</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40 x 10 </a:t>
                      </a:r>
                      <a:r>
                        <a:rPr kumimoji="0" lang="en-US" sz="1800" b="0" i="0" u="none" strike="noStrike" cap="none" normalizeH="0" baseline="30000">
                          <a:ln>
                            <a:noFill/>
                          </a:ln>
                          <a:solidFill>
                            <a:schemeClr val="tx1"/>
                          </a:solidFill>
                          <a:effectLst/>
                          <a:latin typeface="Tahoma" charset="0"/>
                          <a:ea typeface="ＭＳ Ｐゴシック" charset="0"/>
                          <a:cs typeface="Times New Roman" charset="0"/>
                        </a:rPr>
                        <a:t>-5</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92">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Brass</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340 x 10 </a:t>
                      </a:r>
                      <a:r>
                        <a:rPr kumimoji="0" lang="en-US" sz="1800" b="0" i="0" u="none" strike="noStrike" cap="none" normalizeH="0" baseline="30000">
                          <a:ln>
                            <a:noFill/>
                          </a:ln>
                          <a:solidFill>
                            <a:schemeClr val="tx1"/>
                          </a:solidFill>
                          <a:effectLst/>
                          <a:latin typeface="Tahoma" charset="0"/>
                          <a:ea typeface="ＭＳ Ｐゴシック" charset="0"/>
                          <a:cs typeface="Times New Roman" charset="0"/>
                        </a:rPr>
                        <a:t>–5</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57 x 10 </a:t>
                      </a:r>
                      <a:r>
                        <a:rPr kumimoji="0" lang="en-US" sz="1800" b="0" i="0" u="none" strike="noStrike" cap="none" normalizeH="0" baseline="30000">
                          <a:ln>
                            <a:noFill/>
                          </a:ln>
                          <a:solidFill>
                            <a:schemeClr val="tx1"/>
                          </a:solidFill>
                          <a:effectLst/>
                          <a:latin typeface="Tahoma" charset="0"/>
                          <a:ea typeface="ＭＳ Ｐゴシック" charset="0"/>
                          <a:cs typeface="Times New Roman" charset="0"/>
                        </a:rPr>
                        <a:t>-5</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135">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Epoxy/ Fiberglass</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279 x 10 </a:t>
                      </a:r>
                      <a:r>
                        <a:rPr kumimoji="0" lang="en-US" sz="1800" b="0" i="0" u="none" strike="noStrike" cap="none" normalizeH="0" baseline="30000">
                          <a:ln>
                            <a:noFill/>
                          </a:ln>
                          <a:solidFill>
                            <a:schemeClr val="tx1"/>
                          </a:solidFill>
                          <a:effectLst/>
                          <a:latin typeface="Tahoma" charset="0"/>
                          <a:ea typeface="ＭＳ Ｐゴシック" charset="0"/>
                          <a:cs typeface="Times New Roman" charset="0"/>
                        </a:rPr>
                        <a:t>–5</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47 x 10 </a:t>
                      </a:r>
                      <a:r>
                        <a:rPr kumimoji="0" lang="en-US" sz="1800" b="0" i="0" u="none" strike="noStrike" cap="none" normalizeH="0" baseline="30000">
                          <a:ln>
                            <a:noFill/>
                          </a:ln>
                          <a:solidFill>
                            <a:schemeClr val="tx1"/>
                          </a:solidFill>
                          <a:effectLst/>
                          <a:latin typeface="Tahoma" charset="0"/>
                          <a:ea typeface="ＭＳ Ｐゴシック" charset="0"/>
                          <a:cs typeface="Times New Roman" charset="0"/>
                        </a:rPr>
                        <a:t>-5</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92">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dirty="0">
                          <a:ln>
                            <a:noFill/>
                          </a:ln>
                          <a:solidFill>
                            <a:schemeClr val="tx1"/>
                          </a:solidFill>
                          <a:effectLst/>
                          <a:latin typeface="Tahoma" charset="0"/>
                          <a:ea typeface="ＭＳ Ｐゴシック" charset="0"/>
                          <a:cs typeface="Times New Roman" charset="0"/>
                        </a:rPr>
                        <a:t>Titanium</a:t>
                      </a:r>
                      <a:endParaRPr kumimoji="0" lang="en-US" sz="1800" b="0" i="0" u="none" strike="noStrike" cap="none" normalizeH="0" baseline="0" dirty="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a:ln>
                            <a:noFill/>
                          </a:ln>
                          <a:solidFill>
                            <a:schemeClr val="tx1"/>
                          </a:solidFill>
                          <a:effectLst/>
                          <a:latin typeface="Tahoma" charset="0"/>
                          <a:ea typeface="ＭＳ Ｐゴシック" charset="0"/>
                          <a:cs typeface="Times New Roman" charset="0"/>
                        </a:rPr>
                        <a:t>134 x 10 </a:t>
                      </a:r>
                      <a:r>
                        <a:rPr kumimoji="0" lang="en-US" sz="1800" b="0" i="0" u="none" strike="noStrike" cap="none" normalizeH="0" baseline="30000">
                          <a:ln>
                            <a:noFill/>
                          </a:ln>
                          <a:solidFill>
                            <a:schemeClr val="tx1"/>
                          </a:solidFill>
                          <a:effectLst/>
                          <a:latin typeface="Tahoma" charset="0"/>
                          <a:ea typeface="ＭＳ Ｐゴシック" charset="0"/>
                          <a:cs typeface="Times New Roman" charset="0"/>
                        </a:rPr>
                        <a:t>-5</a:t>
                      </a:r>
                      <a:endParaRPr kumimoji="0" lang="en-US" sz="1800" b="0" i="0" u="none" strike="noStrike" cap="none" normalizeH="0" baseline="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65000"/>
                        <a:buFont typeface="Wingdings" charset="0"/>
                        <a:buNone/>
                        <a:tabLst/>
                      </a:pPr>
                      <a:r>
                        <a:rPr kumimoji="0" lang="en-US" sz="1800" b="0" i="0" u="none" strike="noStrike" cap="none" normalizeH="0" baseline="0" dirty="0">
                          <a:ln>
                            <a:noFill/>
                          </a:ln>
                          <a:solidFill>
                            <a:schemeClr val="tx1"/>
                          </a:solidFill>
                          <a:effectLst/>
                          <a:latin typeface="Tahoma" charset="0"/>
                          <a:ea typeface="ＭＳ Ｐゴシック" charset="0"/>
                          <a:cs typeface="Times New Roman" charset="0"/>
                        </a:rPr>
                        <a:t>17 x 10 </a:t>
                      </a:r>
                      <a:r>
                        <a:rPr kumimoji="0" lang="en-US" sz="1800" b="0" i="0" u="none" strike="noStrike" cap="none" normalizeH="0" baseline="30000" dirty="0">
                          <a:ln>
                            <a:noFill/>
                          </a:ln>
                          <a:solidFill>
                            <a:schemeClr val="tx1"/>
                          </a:solidFill>
                          <a:effectLst/>
                          <a:latin typeface="Tahoma" charset="0"/>
                          <a:ea typeface="ＭＳ Ｐゴシック" charset="0"/>
                          <a:cs typeface="Times New Roman" charset="0"/>
                        </a:rPr>
                        <a:t>-5</a:t>
                      </a:r>
                      <a:endParaRPr kumimoji="0" lang="en-US" sz="1800" b="0" i="0" u="none" strike="noStrike" cap="none" normalizeH="0" baseline="0" dirty="0">
                        <a:ln>
                          <a:noFill/>
                        </a:ln>
                        <a:solidFill>
                          <a:schemeClr val="tx1"/>
                        </a:solidFill>
                        <a:effectLst/>
                        <a:latin typeface="Tahoma" charset="0"/>
                        <a:ea typeface="ＭＳ Ｐゴシック" charset="0"/>
                        <a:cs typeface="Arial" charset="0"/>
                      </a:endParaRPr>
                    </a:p>
                  </a:txBody>
                  <a:tcPr marL="99907" marR="99907"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137840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10201</TotalTime>
  <Words>3837</Words>
  <Application>Microsoft Macintosh PowerPoint</Application>
  <PresentationFormat>On-screen Show (4:3)</PresentationFormat>
  <Paragraphs>595</Paragraphs>
  <Slides>55</Slides>
  <Notes>6</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55</vt:i4>
      </vt:variant>
    </vt:vector>
  </HeadingPairs>
  <TitlesOfParts>
    <vt:vector size="60" baseType="lpstr">
      <vt:lpstr>ESS Core Powerpoint</vt:lpstr>
      <vt:lpstr>Equation</vt:lpstr>
      <vt:lpstr>Photo Editor Photo</vt:lpstr>
      <vt:lpstr>Acrobat Document</vt:lpstr>
      <vt:lpstr>Microsoft Photo Editor 3.0 Photo</vt:lpstr>
      <vt:lpstr>Cryogenic Properties of Materials</vt:lpstr>
      <vt:lpstr>Goals</vt:lpstr>
      <vt:lpstr>Issues with Materials at  Cryogenic Temperatures</vt:lpstr>
      <vt:lpstr>Material Selection</vt:lpstr>
      <vt:lpstr>Material Selection</vt:lpstr>
      <vt:lpstr>Thermal Expansivity</vt:lpstr>
      <vt:lpstr>Thermal Expansivity</vt:lpstr>
      <vt:lpstr>Thermal Expansivity</vt:lpstr>
      <vt:lpstr>Integral Thermal Contraction</vt:lpstr>
      <vt:lpstr>Heat Capacity or Specific Heat of Solids</vt:lpstr>
      <vt:lpstr>Lattice Contribution</vt:lpstr>
      <vt:lpstr>Einstein &amp;  Debye Theories</vt:lpstr>
      <vt:lpstr>Debye Theory</vt:lpstr>
      <vt:lpstr>Impact of Electrons  in Metals on Specific Heat</vt:lpstr>
      <vt:lpstr>Specific Heat of Solids</vt:lpstr>
      <vt:lpstr>Specific Heat of Common Metals </vt:lpstr>
      <vt:lpstr>Thermal Conductivity</vt:lpstr>
      <vt:lpstr>Thermal Conductivity of Metals</vt:lpstr>
      <vt:lpstr>Thermal Conductivity  of Metals Due to Electrons</vt:lpstr>
      <vt:lpstr>Heat Conduction by  Lattice Vibrations in Metals</vt:lpstr>
      <vt:lpstr>Thermal Conductivities of Metals</vt:lpstr>
      <vt:lpstr>Thermal Conductivity Integrals</vt:lpstr>
      <vt:lpstr>Thermal Conductivity Integrals</vt:lpstr>
      <vt:lpstr>Thermal Conductivity Integrals</vt:lpstr>
      <vt:lpstr>Thermal Conductivity  Integrals of Metals</vt:lpstr>
      <vt:lpstr>Thermal Conductivity Integrals of  Metals &amp; Nonmetals</vt:lpstr>
      <vt:lpstr>Electrical Resistivity</vt:lpstr>
      <vt:lpstr>Electrical Resistivity  of Metals</vt:lpstr>
      <vt:lpstr>Electrical Resistivity of Copper</vt:lpstr>
      <vt:lpstr>Electrical Resistivity  of Other Materials</vt:lpstr>
      <vt:lpstr>Material Strength</vt:lpstr>
      <vt:lpstr>Typical Properties of 304 Stainless Steel From Cryogenic Materials Data Handbook (Revised) Schwartzberg et al ( 1970)</vt:lpstr>
      <vt:lpstr>Superconductivity</vt:lpstr>
      <vt:lpstr>Discovery of Superconductivity</vt:lpstr>
      <vt:lpstr>Conditions for Superconductivity</vt:lpstr>
      <vt:lpstr>Superconductors &amp; Magnetism</vt:lpstr>
      <vt:lpstr>Type II Superconductors</vt:lpstr>
      <vt:lpstr>Critical Current</vt:lpstr>
      <vt:lpstr>LHC NbTi Wire</vt:lpstr>
      <vt:lpstr>But Wait! What Causes Superconductivity?</vt:lpstr>
      <vt:lpstr>Another Way to Model Superconductivity  is via the “Two Fluid Model”</vt:lpstr>
      <vt:lpstr>Superconducting Radio Frequency Cavities</vt:lpstr>
      <vt:lpstr>Superconducting RF is Very Popular</vt:lpstr>
      <vt:lpstr>Basics of SRF Cavities</vt:lpstr>
      <vt:lpstr>Examples of SRF Cavities</vt:lpstr>
      <vt:lpstr>Examples of SRF Cavities</vt:lpstr>
      <vt:lpstr>Surface Resistance, Frequency and Temperature</vt:lpstr>
      <vt:lpstr>Cavity Performance</vt:lpstr>
      <vt:lpstr>Example of SRF Cavity Performance ESS Double Spoke Cavities</vt:lpstr>
      <vt:lpstr>Cavity Performance Can Be Degraded  By a Number of  Phenomena </vt:lpstr>
      <vt:lpstr>Cavity Processing</vt:lpstr>
      <vt:lpstr>Cavity Cleanliness</vt:lpstr>
      <vt:lpstr>Other Aspects of SRF Cavities</vt:lpstr>
      <vt:lpstr>Other Aspects of SRF Cavities</vt:lpstr>
      <vt:lpstr>Sources of Data for  the Cryogenic Properties of Material</vt:lpstr>
    </vt:vector>
  </TitlesOfParts>
  <Company>European Spallation Source ESS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&lt;Project/topic&gt;</dc:title>
  <dc:creator>Mats Lindroos</dc:creator>
  <cp:lastModifiedBy>John Weisend</cp:lastModifiedBy>
  <cp:revision>148</cp:revision>
  <dcterms:created xsi:type="dcterms:W3CDTF">2015-03-24T10:23:58Z</dcterms:created>
  <dcterms:modified xsi:type="dcterms:W3CDTF">2016-11-03T15:28:16Z</dcterms:modified>
</cp:coreProperties>
</file>